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412" r:id="rId3"/>
    <p:sldId id="413" r:id="rId4"/>
    <p:sldId id="414" r:id="rId5"/>
    <p:sldId id="258" r:id="rId6"/>
    <p:sldId id="257" r:id="rId7"/>
    <p:sldId id="259" r:id="rId8"/>
    <p:sldId id="260" r:id="rId9"/>
    <p:sldId id="262" r:id="rId10"/>
    <p:sldId id="263" r:id="rId11"/>
    <p:sldId id="264" r:id="rId12"/>
    <p:sldId id="265" r:id="rId13"/>
    <p:sldId id="268" r:id="rId14"/>
    <p:sldId id="270" r:id="rId15"/>
    <p:sldId id="271" r:id="rId16"/>
    <p:sldId id="272" r:id="rId17"/>
    <p:sldId id="277" r:id="rId18"/>
    <p:sldId id="369" r:id="rId19"/>
    <p:sldId id="278" r:id="rId20"/>
    <p:sldId id="376" r:id="rId21"/>
    <p:sldId id="286" r:id="rId22"/>
    <p:sldId id="287" r:id="rId23"/>
    <p:sldId id="288" r:id="rId24"/>
    <p:sldId id="289" r:id="rId25"/>
    <p:sldId id="350" r:id="rId26"/>
    <p:sldId id="354" r:id="rId27"/>
    <p:sldId id="352" r:id="rId28"/>
    <p:sldId id="351" r:id="rId29"/>
    <p:sldId id="355" r:id="rId30"/>
    <p:sldId id="410" r:id="rId31"/>
    <p:sldId id="335" r:id="rId32"/>
    <p:sldId id="338" r:id="rId33"/>
    <p:sldId id="334" r:id="rId34"/>
    <p:sldId id="336" r:id="rId35"/>
    <p:sldId id="408" r:id="rId36"/>
    <p:sldId id="290" r:id="rId37"/>
    <p:sldId id="291" r:id="rId38"/>
    <p:sldId id="292" r:id="rId39"/>
    <p:sldId id="300" r:id="rId40"/>
    <p:sldId id="395" r:id="rId41"/>
    <p:sldId id="342" r:id="rId42"/>
    <p:sldId id="341" r:id="rId43"/>
    <p:sldId id="344" r:id="rId44"/>
    <p:sldId id="405" r:id="rId45"/>
    <p:sldId id="325" r:id="rId46"/>
    <p:sldId id="322" r:id="rId47"/>
    <p:sldId id="323" r:id="rId48"/>
    <p:sldId id="340" r:id="rId49"/>
    <p:sldId id="389" r:id="rId50"/>
    <p:sldId id="396" r:id="rId51"/>
    <p:sldId id="391" r:id="rId52"/>
    <p:sldId id="404" r:id="rId53"/>
    <p:sldId id="315" r:id="rId54"/>
    <p:sldId id="316" r:id="rId55"/>
    <p:sldId id="348" r:id="rId56"/>
    <p:sldId id="386" r:id="rId57"/>
    <p:sldId id="317" r:id="rId58"/>
    <p:sldId id="318" r:id="rId59"/>
    <p:sldId id="397" r:id="rId60"/>
    <p:sldId id="310" r:id="rId61"/>
    <p:sldId id="347" r:id="rId62"/>
    <p:sldId id="400" r:id="rId63"/>
    <p:sldId id="301" r:id="rId64"/>
    <p:sldId id="327" r:id="rId65"/>
    <p:sldId id="332" r:id="rId66"/>
    <p:sldId id="304" r:id="rId67"/>
    <p:sldId id="305" r:id="rId68"/>
    <p:sldId id="306" r:id="rId69"/>
    <p:sldId id="308" r:id="rId70"/>
    <p:sldId id="307" r:id="rId71"/>
    <p:sldId id="402" r:id="rId72"/>
    <p:sldId id="401" r:id="rId73"/>
    <p:sldId id="383" r:id="rId74"/>
    <p:sldId id="312" r:id="rId75"/>
    <p:sldId id="313" r:id="rId76"/>
    <p:sldId id="314" r:id="rId77"/>
    <p:sldId id="390" r:id="rId78"/>
    <p:sldId id="319" r:id="rId79"/>
    <p:sldId id="331" r:id="rId80"/>
    <p:sldId id="320" r:id="rId81"/>
    <p:sldId id="375" r:id="rId82"/>
    <p:sldId id="379" r:id="rId83"/>
    <p:sldId id="392" r:id="rId84"/>
    <p:sldId id="393" r:id="rId85"/>
    <p:sldId id="394" r:id="rId86"/>
    <p:sldId id="366" r:id="rId87"/>
    <p:sldId id="384" r:id="rId88"/>
    <p:sldId id="358" r:id="rId89"/>
    <p:sldId id="406" r:id="rId90"/>
    <p:sldId id="381" r:id="rId91"/>
    <p:sldId id="378" r:id="rId92"/>
    <p:sldId id="362" r:id="rId93"/>
    <p:sldId id="367" r:id="rId94"/>
    <p:sldId id="374" r:id="rId95"/>
    <p:sldId id="388" r:id="rId96"/>
    <p:sldId id="309" r:id="rId9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9" autoAdjust="0"/>
    <p:restoredTop sz="94660"/>
  </p:normalViewPr>
  <p:slideViewPr>
    <p:cSldViewPr>
      <p:cViewPr>
        <p:scale>
          <a:sx n="94" d="100"/>
          <a:sy n="94" d="100"/>
        </p:scale>
        <p:origin x="-1254"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04.11.2023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04.11.2023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04.11.2023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didaktor.ru/wp-content/uploads/2011/05/Edward_Bono.jpg"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3713584"/>
          </a:xfrm>
        </p:spPr>
        <p:txBody>
          <a:bodyPr>
            <a:normAutofit fontScale="90000"/>
          </a:bodyPr>
          <a:lstStyle/>
          <a:p>
            <a:r>
              <a:rPr lang="ru-RU" sz="2700" dirty="0" smtClean="0"/>
              <a:t/>
            </a:r>
            <a:br>
              <a:rPr lang="ru-RU" sz="2700" dirty="0" smtClean="0"/>
            </a:br>
            <a:r>
              <a:rPr lang="ru-RU" sz="4000" dirty="0" smtClean="0">
                <a:solidFill>
                  <a:schemeClr val="bg1"/>
                </a:solidFill>
              </a:rPr>
              <a:t> </a:t>
            </a:r>
            <a:r>
              <a:rPr lang="ru-RU" sz="4000" dirty="0" smtClean="0">
                <a:solidFill>
                  <a:schemeClr val="tx1"/>
                </a:solidFill>
                <a:latin typeface="+mn-lt"/>
              </a:rPr>
              <a:t>«Использование технологии критического мышления на уроках русского языка и литературы»</a:t>
            </a:r>
            <a:br>
              <a:rPr lang="ru-RU" sz="4000" dirty="0" smtClean="0">
                <a:solidFill>
                  <a:schemeClr val="tx1"/>
                </a:solidFill>
                <a:latin typeface="+mn-lt"/>
              </a:rPr>
            </a:br>
            <a:r>
              <a:rPr lang="ru-RU" dirty="0" smtClean="0">
                <a:solidFill>
                  <a:schemeClr val="bg1"/>
                </a:solidFill>
              </a:rPr>
              <a:t> </a:t>
            </a:r>
            <a:r>
              <a:rPr lang="ru-RU" dirty="0" smtClean="0"/>
              <a:t/>
            </a:r>
            <a:br>
              <a:rPr lang="ru-RU" dirty="0" smtClean="0"/>
            </a:br>
            <a:endParaRPr lang="ru-RU" dirty="0"/>
          </a:p>
        </p:txBody>
      </p:sp>
      <p:sp>
        <p:nvSpPr>
          <p:cNvPr id="3" name="Подзаголовок 2"/>
          <p:cNvSpPr>
            <a:spLocks noGrp="1"/>
          </p:cNvSpPr>
          <p:nvPr>
            <p:ph type="subTitle" idx="1"/>
          </p:nvPr>
        </p:nvSpPr>
        <p:spPr>
          <a:xfrm>
            <a:off x="971600" y="5589240"/>
            <a:ext cx="7854696" cy="864096"/>
          </a:xfrm>
        </p:spPr>
        <p:txBody>
          <a:bodyPr>
            <a:normAutofit/>
          </a:bodyPr>
          <a:lstStyle/>
          <a:p>
            <a:r>
              <a:rPr lang="ru-RU" sz="1600" dirty="0" smtClean="0">
                <a:solidFill>
                  <a:schemeClr val="bg1"/>
                </a:solidFill>
              </a:rPr>
              <a:t>Составила </a:t>
            </a:r>
            <a:r>
              <a:rPr lang="ru-RU" sz="1600" dirty="0" err="1" smtClean="0">
                <a:solidFill>
                  <a:schemeClr val="bg1"/>
                </a:solidFill>
              </a:rPr>
              <a:t>Келеш</a:t>
            </a:r>
            <a:r>
              <a:rPr lang="ru-RU" sz="1600" dirty="0" smtClean="0">
                <a:solidFill>
                  <a:schemeClr val="bg1"/>
                </a:solidFill>
              </a:rPr>
              <a:t> Надежда Викторовна, учитель русского языка и литературы МКОУ – СОШ № 2 р.п. Бисерть</a:t>
            </a:r>
            <a:r>
              <a:rPr lang="ru-RU" sz="1600" dirty="0" smtClean="0"/>
              <a:t>.</a:t>
            </a:r>
            <a:endParaRPr lang="ru-RU"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6063952"/>
          </a:xfrm>
        </p:spPr>
        <p:txBody>
          <a:bodyPr/>
          <a:lstStyle/>
          <a:p>
            <a:r>
              <a:rPr lang="ru-RU" sz="3200" b="1" i="1" dirty="0" smtClean="0"/>
              <a:t>Цель технологии: </a:t>
            </a:r>
          </a:p>
          <a:p>
            <a:r>
              <a:rPr lang="ru-RU" sz="3200" dirty="0" smtClean="0"/>
              <a:t>обеспечить развитие критического мышления посредством интерактивного включения учащихся в образовательный процесс ( развитие мыслительных навыков учащихся, необходимых не только в учебе, но и в обычной жизни - </a:t>
            </a:r>
            <a:r>
              <a:rPr lang="ru-RU" sz="3200" b="1" dirty="0" smtClean="0"/>
              <a:t>умение принимать взвешенные решения, работать с информацией, анализировать различные стороны явлений </a:t>
            </a:r>
            <a:r>
              <a:rPr lang="ru-RU" sz="3200" dirty="0" smtClean="0"/>
              <a:t>и т.п. ):</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991944"/>
          </a:xfrm>
        </p:spPr>
        <p:txBody>
          <a:bodyPr>
            <a:normAutofit fontScale="92500" lnSpcReduction="20000"/>
          </a:bodyPr>
          <a:lstStyle/>
          <a:p>
            <a:r>
              <a:rPr lang="ru-RU" sz="3200" dirty="0" smtClean="0"/>
              <a:t>Развитие таких базовых качеств личности, как критическое мышление, </a:t>
            </a:r>
            <a:r>
              <a:rPr lang="ru-RU" sz="3200" b="1" dirty="0" err="1" smtClean="0"/>
              <a:t>рефлексивность</a:t>
            </a:r>
            <a:r>
              <a:rPr lang="ru-RU" sz="3200" b="1" dirty="0" smtClean="0"/>
              <a:t>, </a:t>
            </a:r>
            <a:r>
              <a:rPr lang="ru-RU" sz="3200" b="1" dirty="0" err="1" smtClean="0"/>
              <a:t>коммуникативность</a:t>
            </a:r>
            <a:r>
              <a:rPr lang="ru-RU" sz="3200" b="1" dirty="0" smtClean="0"/>
              <a:t>, </a:t>
            </a:r>
            <a:r>
              <a:rPr lang="ru-RU" sz="3200" b="1" dirty="0" err="1" smtClean="0"/>
              <a:t>креативность</a:t>
            </a:r>
            <a:r>
              <a:rPr lang="ru-RU" sz="3200" b="1" dirty="0" smtClean="0"/>
              <a:t>, мобильность, самостоятельность, толерантность, ответственность за собственный выбор и результаты своей деятельности.</a:t>
            </a:r>
          </a:p>
          <a:p>
            <a:r>
              <a:rPr lang="ru-RU" sz="3200" dirty="0" smtClean="0"/>
              <a:t>Развитие </a:t>
            </a:r>
            <a:r>
              <a:rPr lang="ru-RU" sz="3500" b="1" dirty="0" smtClean="0"/>
              <a:t>аналитического</a:t>
            </a:r>
            <a:r>
              <a:rPr lang="ru-RU" sz="3200" b="1" dirty="0" smtClean="0"/>
              <a:t>, критического мышления (выделение причинно-следственных связей; </a:t>
            </a:r>
            <a:r>
              <a:rPr lang="ru-RU" sz="3200" dirty="0" smtClean="0"/>
              <a:t>рассматривание новых идей и знаний в контексте уже имеющихся; выделение ошибок в рассуждениях; умение отличать факт, который всегда можно проверить, от предположения и личного мнения);</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991944"/>
          </a:xfrm>
        </p:spPr>
        <p:txBody>
          <a:bodyPr>
            <a:normAutofit fontScale="92500" lnSpcReduction="20000"/>
          </a:bodyPr>
          <a:lstStyle/>
          <a:p>
            <a:r>
              <a:rPr lang="ru-RU" sz="3500" b="1" dirty="0" smtClean="0"/>
              <a:t>Формирование культуры чтения</a:t>
            </a:r>
            <a:r>
              <a:rPr lang="ru-RU" sz="3500" dirty="0" smtClean="0"/>
              <a:t>, включающей в себя умение ориентироваться в источниках информации, пользоваться разными стратегиями чтения, адекватно понимать прочитанное, сортировать информацию с точки зрения ее важности, «отсеивать» второстепенную, </a:t>
            </a:r>
            <a:r>
              <a:rPr lang="ru-RU" sz="3500" b="1" dirty="0" smtClean="0"/>
              <a:t>критически оценивать новые знания, делать выводы и обобщения.</a:t>
            </a:r>
          </a:p>
          <a:p>
            <a:r>
              <a:rPr lang="ru-RU" sz="3500" dirty="0" smtClean="0"/>
              <a:t> Стимулирование </a:t>
            </a:r>
            <a:r>
              <a:rPr lang="ru-RU" sz="3500" b="1" dirty="0" smtClean="0"/>
              <a:t>самостоятельной поисковой творческой деятельности</a:t>
            </a:r>
            <a:r>
              <a:rPr lang="ru-RU" sz="3500" dirty="0" smtClean="0"/>
              <a:t>, запуск механизмов самообразования и самоорганизации.</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008112"/>
          </a:xfrm>
        </p:spPr>
        <p:txBody>
          <a:bodyPr/>
          <a:lstStyle/>
          <a:p>
            <a:r>
              <a:rPr lang="ru-RU" dirty="0" smtClean="0"/>
              <a:t>РОЛЬ УЧИТЕЛЯ В ТРКМ </a:t>
            </a:r>
            <a:endParaRPr lang="ru-RU" dirty="0"/>
          </a:p>
        </p:txBody>
      </p:sp>
      <p:sp>
        <p:nvSpPr>
          <p:cNvPr id="3" name="Содержимое 2"/>
          <p:cNvSpPr>
            <a:spLocks noGrp="1"/>
          </p:cNvSpPr>
          <p:nvPr>
            <p:ph idx="1"/>
          </p:nvPr>
        </p:nvSpPr>
        <p:spPr>
          <a:xfrm>
            <a:off x="457200" y="1412776"/>
            <a:ext cx="8229600" cy="4911824"/>
          </a:xfrm>
        </p:spPr>
        <p:txBody>
          <a:bodyPr>
            <a:normAutofit/>
          </a:bodyPr>
          <a:lstStyle/>
          <a:p>
            <a:r>
              <a:rPr lang="ru-RU" sz="3200" b="1" i="1" dirty="0" smtClean="0"/>
              <a:t>«Педагог … спрашивает учеников о</a:t>
            </a:r>
            <a:br>
              <a:rPr lang="ru-RU" sz="3200" b="1" i="1" dirty="0" smtClean="0"/>
            </a:br>
            <a:r>
              <a:rPr lang="ru-RU" sz="3200" b="1" i="1" dirty="0" smtClean="0"/>
              <a:t>том, что он знает, а обычно человек</a:t>
            </a:r>
            <a:br>
              <a:rPr lang="ru-RU" sz="3200" b="1" i="1" dirty="0" smtClean="0"/>
            </a:br>
            <a:r>
              <a:rPr lang="ru-RU" sz="3200" b="1" i="1" dirty="0" smtClean="0"/>
              <a:t>спрашивает о том, чего он не знает».</a:t>
            </a:r>
            <a:endParaRPr lang="ru-RU" sz="3200" dirty="0" smtClean="0"/>
          </a:p>
          <a:p>
            <a:pPr>
              <a:buNone/>
            </a:pPr>
            <a:r>
              <a:rPr lang="ru-RU" sz="3200" b="1" i="1" dirty="0" smtClean="0"/>
              <a:t>    </a:t>
            </a:r>
            <a:r>
              <a:rPr lang="ru-RU" sz="3200" b="1" i="1" dirty="0" err="1" smtClean="0"/>
              <a:t>С.Т.Шацкий</a:t>
            </a:r>
            <a:endParaRPr lang="ru-RU"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8229600" cy="5919936"/>
          </a:xfrm>
        </p:spPr>
        <p:txBody>
          <a:bodyPr>
            <a:normAutofit lnSpcReduction="10000"/>
          </a:bodyPr>
          <a:lstStyle/>
          <a:p>
            <a:r>
              <a:rPr lang="ru-RU" sz="3200" b="1" dirty="0" smtClean="0"/>
              <a:t>Роль учителя (урок, построенный в ТРКМ):</a:t>
            </a:r>
          </a:p>
          <a:p>
            <a:r>
              <a:rPr lang="ru-RU" sz="3200" dirty="0" smtClean="0"/>
              <a:t> направляет усилия учеников в определенное русло;</a:t>
            </a:r>
          </a:p>
          <a:p>
            <a:r>
              <a:rPr lang="ru-RU" sz="3200" dirty="0" smtClean="0"/>
              <a:t> сталкивает различные суждения;</a:t>
            </a:r>
          </a:p>
          <a:p>
            <a:r>
              <a:rPr lang="ru-RU" sz="3200" dirty="0" smtClean="0"/>
              <a:t> создает условия, побуждающие к принятию самостоятельных решений;</a:t>
            </a:r>
          </a:p>
          <a:p>
            <a:r>
              <a:rPr lang="ru-RU" sz="3200" dirty="0" smtClean="0"/>
              <a:t> дает учащимся возможность самостоятельно делать выводы;</a:t>
            </a:r>
          </a:p>
          <a:p>
            <a:r>
              <a:rPr lang="ru-RU" sz="3200" dirty="0" smtClean="0"/>
              <a:t>подготавливает новые познавательные ситуации внутри уже существующих.</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936104"/>
          </a:xfrm>
        </p:spPr>
        <p:txBody>
          <a:bodyPr/>
          <a:lstStyle/>
          <a:p>
            <a:r>
              <a:rPr lang="ru-RU" dirty="0" smtClean="0"/>
              <a:t>ЧТЕНИЕ И ПИСЬМО В ТРКМ  </a:t>
            </a:r>
            <a:endParaRPr lang="ru-RU" dirty="0"/>
          </a:p>
        </p:txBody>
      </p:sp>
      <p:sp>
        <p:nvSpPr>
          <p:cNvPr id="3" name="Содержимое 2"/>
          <p:cNvSpPr>
            <a:spLocks noGrp="1"/>
          </p:cNvSpPr>
          <p:nvPr>
            <p:ph idx="1"/>
          </p:nvPr>
        </p:nvSpPr>
        <p:spPr>
          <a:xfrm>
            <a:off x="457200" y="1124744"/>
            <a:ext cx="8229600" cy="5400600"/>
          </a:xfrm>
        </p:spPr>
        <p:txBody>
          <a:bodyPr>
            <a:normAutofit lnSpcReduction="10000"/>
          </a:bodyPr>
          <a:lstStyle/>
          <a:p>
            <a:r>
              <a:rPr lang="ru-RU" sz="3200" dirty="0" smtClean="0"/>
              <a:t>Полное название технологии – ТРКМЧП (</a:t>
            </a:r>
            <a:r>
              <a:rPr lang="ru-RU" sz="3200" b="1" dirty="0" smtClean="0"/>
              <a:t>Технология развития критического мышления через чтение и письмо</a:t>
            </a:r>
            <a:r>
              <a:rPr lang="ru-RU" sz="3200" dirty="0" smtClean="0"/>
              <a:t>). Чтение и письмо — те базовые процессы, с помощью которых мы получаем и передаем информацию, следовательно, необходимо научить школьников эффективно читать и писать. Речь идет о вдумчивом, продуктивном чтении, в процессе которого информация подвергается анализу и ранжируется по значимости.</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76672"/>
            <a:ext cx="8229600" cy="5847928"/>
          </a:xfrm>
        </p:spPr>
        <p:txBody>
          <a:bodyPr>
            <a:normAutofit/>
          </a:bodyPr>
          <a:lstStyle/>
          <a:p>
            <a:r>
              <a:rPr lang="ru-RU" sz="3200" b="1" dirty="0" smtClean="0"/>
              <a:t>Тексту отводится приоритетная роль</a:t>
            </a:r>
            <a:r>
              <a:rPr lang="ru-RU" sz="3200" dirty="0" smtClean="0"/>
              <a:t>: его читают, пересказывают, анализируют, трансформируют, интерпретируют, наконец, сочиняют.</a:t>
            </a:r>
          </a:p>
          <a:p>
            <a:r>
              <a:rPr lang="ru-RU" sz="3200" b="1" dirty="0" smtClean="0"/>
              <a:t>Роль учителя — в основном координирующая</a:t>
            </a:r>
            <a:r>
              <a:rPr lang="ru-RU" sz="3200" dirty="0" smtClean="0"/>
              <a:t>.</a:t>
            </a:r>
          </a:p>
          <a:p>
            <a:r>
              <a:rPr lang="ru-RU" sz="3200" dirty="0" smtClean="0"/>
              <a:t>Понятие «текст» трактуется весьма широко: это и письменный текст, и речь преподавателя, и электронные материалы, и видеоматериалы.</a:t>
            </a:r>
          </a:p>
          <a:p>
            <a:endParaRPr lang="ru-RU"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720080"/>
          </a:xfrm>
        </p:spPr>
        <p:txBody>
          <a:bodyPr>
            <a:normAutofit fontScale="90000"/>
          </a:bodyPr>
          <a:lstStyle/>
          <a:p>
            <a:r>
              <a:rPr lang="ru-RU" dirty="0" smtClean="0"/>
              <a:t>СТРУКТУРА ТЕХНОЛОГИИ </a:t>
            </a:r>
            <a:br>
              <a:rPr lang="ru-RU" dirty="0" smtClean="0"/>
            </a:br>
            <a:endParaRPr lang="ru-RU" dirty="0"/>
          </a:p>
        </p:txBody>
      </p:sp>
      <p:sp>
        <p:nvSpPr>
          <p:cNvPr id="3" name="Содержимое 2"/>
          <p:cNvSpPr>
            <a:spLocks noGrp="1"/>
          </p:cNvSpPr>
          <p:nvPr>
            <p:ph idx="1"/>
          </p:nvPr>
        </p:nvSpPr>
        <p:spPr>
          <a:xfrm>
            <a:off x="457200" y="980728"/>
            <a:ext cx="8229600" cy="5343872"/>
          </a:xfrm>
        </p:spPr>
        <p:txBody>
          <a:bodyPr/>
          <a:lstStyle/>
          <a:p>
            <a:r>
              <a:rPr lang="ru-RU" sz="3200" dirty="0" smtClean="0"/>
              <a:t>Технология РКМ имеет </a:t>
            </a:r>
            <a:r>
              <a:rPr lang="ru-RU" sz="3200" b="1" dirty="0" smtClean="0"/>
              <a:t>две особенности </a:t>
            </a:r>
            <a:r>
              <a:rPr lang="ru-RU" sz="3200" dirty="0" smtClean="0"/>
              <a:t>(базируется на </a:t>
            </a:r>
            <a:r>
              <a:rPr lang="ru-RU" sz="3200" b="1" dirty="0" smtClean="0"/>
              <a:t>«двух китах»):</a:t>
            </a:r>
          </a:p>
          <a:p>
            <a:r>
              <a:rPr lang="ru-RU" sz="3200" dirty="0" smtClean="0"/>
              <a:t> структура урока, включающая три фазы: </a:t>
            </a:r>
            <a:r>
              <a:rPr lang="ru-RU" sz="3200" b="1" dirty="0" smtClean="0"/>
              <a:t>вызов, осмысление и рефлексию</a:t>
            </a:r>
          </a:p>
          <a:p>
            <a:r>
              <a:rPr lang="ru-RU" sz="3200" dirty="0" smtClean="0"/>
              <a:t> содержание, в основе которого – </a:t>
            </a:r>
            <a:r>
              <a:rPr lang="ru-RU" sz="3200" b="1" dirty="0" smtClean="0"/>
              <a:t>эффективные приёмы и стратегии</a:t>
            </a:r>
            <a:r>
              <a:rPr lang="ru-RU" sz="3200" dirty="0" smtClean="0"/>
              <a:t>, направленные на формирование у учащихся критического мышления.</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3554" name="Picture 2" descr="C:\Users\User\Desktop\1 к педсовету декабрь 2015\крит мышл картинки\img5 (1).jpg"/>
          <p:cNvPicPr>
            <a:picLocks noGrp="1" noChangeAspect="1" noChangeArrowheads="1"/>
          </p:cNvPicPr>
          <p:nvPr>
            <p:ph idx="1"/>
          </p:nvPr>
        </p:nvPicPr>
        <p:blipFill>
          <a:blip r:embed="rId2" cstate="print"/>
          <a:srcRect/>
          <a:stretch>
            <a:fillRect/>
          </a:stretch>
        </p:blipFill>
        <p:spPr bwMode="auto">
          <a:xfrm>
            <a:off x="0" y="260648"/>
            <a:ext cx="8892480" cy="626469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76672"/>
            <a:ext cx="8229600" cy="5847928"/>
          </a:xfrm>
        </p:spPr>
        <p:txBody>
          <a:bodyPr>
            <a:normAutofit/>
          </a:bodyPr>
          <a:lstStyle/>
          <a:p>
            <a:r>
              <a:rPr lang="ru-RU" sz="3200" dirty="0" smtClean="0"/>
              <a:t>Технология РКМЧП предлагает </a:t>
            </a:r>
            <a:r>
              <a:rPr lang="ru-RU" sz="3200" b="1" dirty="0" smtClean="0"/>
              <a:t>разнообразный набор приёмов и методов </a:t>
            </a:r>
            <a:r>
              <a:rPr lang="ru-RU" sz="3200" dirty="0" smtClean="0"/>
              <a:t>для осуществления этого этапа работы. Стройная система приемов включает в себя как способы </a:t>
            </a:r>
            <a:r>
              <a:rPr lang="ru-RU" sz="3200" b="1" dirty="0" smtClean="0"/>
              <a:t>организации индивидуальной работы, так и ее сочетания с парной и групповой работой</a:t>
            </a:r>
            <a:endParaRPr lang="ru-RU"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80728"/>
            <a:ext cx="8229600" cy="5343872"/>
          </a:xfrm>
        </p:spPr>
        <p:txBody>
          <a:bodyPr>
            <a:normAutofit/>
          </a:bodyPr>
          <a:lstStyle/>
          <a:p>
            <a:r>
              <a:rPr lang="ru-RU" sz="2800" b="1" dirty="0" smtClean="0"/>
              <a:t>Методологической основой разработки и реализации ФГОС (от 17 декабря 2010 года, № 1897) является концепция духовно-нравственного развития и воспитания личности гражданина России.</a:t>
            </a:r>
            <a:r>
              <a:rPr lang="ru-RU" sz="2800" dirty="0" smtClean="0"/>
              <a:t> </a:t>
            </a:r>
          </a:p>
          <a:p>
            <a:r>
              <a:rPr lang="ru-RU" sz="2800" dirty="0" smtClean="0"/>
              <a:t>Одна из задач нового стандарта — </a:t>
            </a:r>
            <a:r>
              <a:rPr lang="ru-RU" sz="2800" b="1" dirty="0" smtClean="0"/>
              <a:t>воспитание</a:t>
            </a:r>
            <a:r>
              <a:rPr lang="ru-RU" sz="2800" dirty="0" smtClean="0"/>
              <a:t> </a:t>
            </a:r>
            <a:r>
              <a:rPr lang="ru-RU" sz="2800" b="1" dirty="0" smtClean="0"/>
              <a:t>творческой личности</a:t>
            </a:r>
            <a:r>
              <a:rPr lang="ru-RU" sz="2800" dirty="0" smtClean="0"/>
              <a:t>,  развитие способностей и талантов молодых россиян, подготовка их к жизни в высокотехнологичном конкурентном мире.</a:t>
            </a:r>
          </a:p>
          <a:p>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22" name="Picture 2" descr="C:\Users\User\Desktop\1 к педсовету декабрь 2015\крит мышл картинки\img13 (1).jpg"/>
          <p:cNvPicPr>
            <a:picLocks noGrp="1" noChangeAspect="1" noChangeArrowheads="1"/>
          </p:cNvPicPr>
          <p:nvPr>
            <p:ph idx="1"/>
          </p:nvPr>
        </p:nvPicPr>
        <p:blipFill>
          <a:blip r:embed="rId2" cstate="print"/>
          <a:srcRect/>
          <a:stretch>
            <a:fillRect/>
          </a:stretch>
        </p:blipFill>
        <p:spPr bwMode="auto">
          <a:xfrm>
            <a:off x="179512" y="260648"/>
            <a:ext cx="8784976" cy="640871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8229600" cy="5919936"/>
          </a:xfrm>
        </p:spPr>
        <p:txBody>
          <a:bodyPr/>
          <a:lstStyle/>
          <a:p>
            <a:r>
              <a:rPr lang="ru-RU" sz="3600" i="1" dirty="0" smtClean="0"/>
              <a:t>“Недостаточно иметь хороший ум, главное – правильно его использовать”</a:t>
            </a:r>
            <a:endParaRPr lang="ru-RU" sz="3600" dirty="0" smtClean="0"/>
          </a:p>
          <a:p>
            <a:r>
              <a:rPr lang="ru-RU" sz="3600" b="1" dirty="0" smtClean="0"/>
              <a:t>Рене Декарт</a:t>
            </a:r>
            <a:endParaRPr lang="ru-RU" sz="3600" dirty="0" smtClean="0"/>
          </a:p>
          <a:p>
            <a:r>
              <a:rPr lang="ru-RU" sz="3600" b="1" dirty="0" smtClean="0"/>
              <a:t> </a:t>
            </a:r>
            <a:endParaRPr lang="ru-RU" sz="3600" dirty="0" smtClean="0"/>
          </a:p>
          <a:p>
            <a:r>
              <a:rPr lang="ru-RU" sz="3600" i="1" dirty="0" smtClean="0"/>
              <a:t>“Важнейшая задача цивилизации – научить человека мыслить”</a:t>
            </a:r>
            <a:endParaRPr lang="ru-RU" sz="3600" dirty="0" smtClean="0"/>
          </a:p>
          <a:p>
            <a:r>
              <a:rPr lang="ru-RU" sz="3600" b="1" dirty="0" smtClean="0"/>
              <a:t>Эдисон</a:t>
            </a:r>
            <a:endParaRPr lang="ru-RU" sz="3600" dirty="0" smtClean="0"/>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224136"/>
          </a:xfrm>
        </p:spPr>
        <p:txBody>
          <a:bodyPr>
            <a:noAutofit/>
          </a:bodyPr>
          <a:lstStyle/>
          <a:p>
            <a:r>
              <a:rPr lang="ru-RU" sz="3200" b="1" i="1" dirty="0" smtClean="0"/>
              <a:t>Принципы технологии развития критического мышления </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57200" y="1340768"/>
            <a:ext cx="8229600" cy="4983832"/>
          </a:xfrm>
        </p:spPr>
        <p:txBody>
          <a:bodyPr>
            <a:noAutofit/>
          </a:bodyPr>
          <a:lstStyle/>
          <a:p>
            <a:r>
              <a:rPr lang="ru-RU" sz="2800" dirty="0" smtClean="0"/>
              <a:t>- активность учащихся в образовательном процессе;</a:t>
            </a:r>
          </a:p>
          <a:p>
            <a:r>
              <a:rPr lang="ru-RU" sz="2800" dirty="0" smtClean="0"/>
              <a:t>- организация групповой работы в классе;</a:t>
            </a:r>
          </a:p>
          <a:p>
            <a:r>
              <a:rPr lang="ru-RU" sz="2800" dirty="0" smtClean="0"/>
              <a:t>- развитие навыков общения;</a:t>
            </a:r>
          </a:p>
          <a:p>
            <a:r>
              <a:rPr lang="ru-RU" sz="2800" dirty="0" smtClean="0"/>
              <a:t>- учитель воспринимает все идеи учеников как одинаково ценные;</a:t>
            </a:r>
          </a:p>
          <a:p>
            <a:r>
              <a:rPr lang="ru-RU" sz="2800" dirty="0" smtClean="0"/>
              <a:t>- мотивация учащихся на самообразование через освоение приёмов ТРКМ;</a:t>
            </a:r>
          </a:p>
          <a:p>
            <a:r>
              <a:rPr lang="ru-RU" sz="2800" dirty="0" smtClean="0"/>
              <a:t>- соотнесение содержания учебного процесса с конкретными жизненными задачами;</a:t>
            </a:r>
          </a:p>
          <a:p>
            <a:r>
              <a:rPr lang="ru-RU" sz="2800" dirty="0" smtClean="0"/>
              <a:t>- использование графических приёмов организации материала</a:t>
            </a:r>
            <a:endParaRPr lang="ru-RU"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normAutofit/>
          </a:bodyPr>
          <a:lstStyle/>
          <a:p>
            <a:r>
              <a:rPr lang="ru-RU" sz="4000" b="1" dirty="0" smtClean="0"/>
              <a:t>Приёмы.</a:t>
            </a:r>
            <a:r>
              <a:rPr lang="ru-RU" sz="4000" dirty="0" smtClean="0"/>
              <a:t>          </a:t>
            </a:r>
            <a:r>
              <a:rPr lang="ru-RU" sz="4000" b="1" dirty="0" smtClean="0"/>
              <a:t>«Кластер».</a:t>
            </a:r>
            <a:endParaRPr lang="ru-RU" sz="4000" b="1" dirty="0"/>
          </a:p>
        </p:txBody>
      </p:sp>
      <p:sp>
        <p:nvSpPr>
          <p:cNvPr id="3" name="Содержимое 2"/>
          <p:cNvSpPr>
            <a:spLocks noGrp="1"/>
          </p:cNvSpPr>
          <p:nvPr>
            <p:ph idx="1"/>
          </p:nvPr>
        </p:nvSpPr>
        <p:spPr>
          <a:xfrm>
            <a:off x="457200" y="1124744"/>
            <a:ext cx="8229600" cy="5544616"/>
          </a:xfrm>
        </p:spPr>
        <p:txBody>
          <a:bodyPr>
            <a:normAutofit fontScale="92500" lnSpcReduction="20000"/>
          </a:bodyPr>
          <a:lstStyle/>
          <a:p>
            <a:pPr>
              <a:buNone/>
            </a:pPr>
            <a:r>
              <a:rPr lang="ru-RU" sz="3200" dirty="0" smtClean="0"/>
              <a:t>Понятие «кластер» переводится как </a:t>
            </a:r>
            <a:r>
              <a:rPr lang="ru-RU" sz="3200" b="1" dirty="0" smtClean="0"/>
              <a:t>«гроздь, пучок».</a:t>
            </a:r>
            <a:r>
              <a:rPr lang="ru-RU" sz="3200" dirty="0" smtClean="0"/>
              <a:t> Суть приёма - </a:t>
            </a:r>
            <a:r>
              <a:rPr lang="ru-RU" sz="3200" b="1" dirty="0" smtClean="0"/>
              <a:t>представление информации в графическом оформлении</a:t>
            </a:r>
            <a:r>
              <a:rPr lang="ru-RU" sz="3200" dirty="0" smtClean="0"/>
              <a:t>. </a:t>
            </a:r>
          </a:p>
          <a:p>
            <a:pPr>
              <a:buNone/>
            </a:pPr>
            <a:r>
              <a:rPr lang="ru-RU" sz="3200" dirty="0" smtClean="0"/>
              <a:t>В центре записывается ключевое понятие. Рядом записываются понятия, связанные с ключевым. Ключевое понятие соединяется линиями или стрелками со всеми понятиям "второго уровня".</a:t>
            </a:r>
          </a:p>
          <a:p>
            <a:r>
              <a:rPr lang="ru-RU" sz="3200" dirty="0" smtClean="0"/>
              <a:t>Кластер является </a:t>
            </a:r>
            <a:r>
              <a:rPr lang="ru-RU" sz="3200" b="1" dirty="0" smtClean="0"/>
              <a:t>отражением нелинейной формы мышления.</a:t>
            </a:r>
            <a:r>
              <a:rPr lang="ru-RU" sz="3200" dirty="0" smtClean="0"/>
              <a:t> Иногда этот приём называют «</a:t>
            </a:r>
            <a:r>
              <a:rPr lang="ru-RU" sz="3200" b="1" dirty="0" smtClean="0"/>
              <a:t>наглядным мозговым штурмом».</a:t>
            </a:r>
            <a:r>
              <a:rPr lang="ru-RU" b="1" dirty="0" smtClean="0"/>
              <a:t> </a:t>
            </a:r>
          </a:p>
          <a:p>
            <a:endParaRPr lang="ru-RU" dirty="0" smtClean="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514432"/>
          </a:xfrm>
        </p:spPr>
        <p:txBody>
          <a:bodyPr/>
          <a:lstStyle/>
          <a:p>
            <a:endParaRPr lang="ru-RU" dirty="0"/>
          </a:p>
        </p:txBody>
      </p:sp>
      <p:sp>
        <p:nvSpPr>
          <p:cNvPr id="3" name="Содержимое 2"/>
          <p:cNvSpPr>
            <a:spLocks noGrp="1"/>
          </p:cNvSpPr>
          <p:nvPr>
            <p:ph idx="1"/>
          </p:nvPr>
        </p:nvSpPr>
        <p:spPr>
          <a:xfrm>
            <a:off x="457200" y="404664"/>
            <a:ext cx="8229600" cy="5919936"/>
          </a:xfrm>
        </p:spPr>
        <p:txBody>
          <a:bodyPr/>
          <a:lstStyle/>
          <a:p>
            <a:r>
              <a:rPr lang="ru-RU" sz="3200" b="1" dirty="0" smtClean="0"/>
              <a:t>Цель приёма:</a:t>
            </a:r>
            <a:endParaRPr lang="ru-RU" sz="3200" dirty="0" smtClean="0"/>
          </a:p>
          <a:p>
            <a:r>
              <a:rPr lang="ru-RU" sz="3200" dirty="0" smtClean="0"/>
              <a:t>Кластер используется, когда нужно </a:t>
            </a:r>
            <a:r>
              <a:rPr lang="ru-RU" sz="3200" b="1" dirty="0" smtClean="0"/>
              <a:t>собрать у учеников все идеи или ассоциации связанные с каким-либо понятием (например, с темой урока)</a:t>
            </a:r>
            <a:r>
              <a:rPr lang="ru-RU" sz="3200" dirty="0" smtClean="0"/>
              <a:t>.</a:t>
            </a:r>
          </a:p>
          <a:p>
            <a:r>
              <a:rPr lang="ru-RU" sz="3200" b="1" dirty="0" smtClean="0"/>
              <a:t>Как применяется на уроке:</a:t>
            </a:r>
            <a:endParaRPr lang="ru-RU" sz="3200" dirty="0" smtClean="0"/>
          </a:p>
          <a:p>
            <a:r>
              <a:rPr lang="ru-RU" sz="3200" dirty="0" smtClean="0"/>
              <a:t>Кластер - универсальный приём. Он отлично подходит </a:t>
            </a:r>
            <a:r>
              <a:rPr lang="ru-RU" sz="3200" b="1" dirty="0" smtClean="0"/>
              <a:t>для любой стадии урока.</a:t>
            </a:r>
          </a:p>
          <a:p>
            <a:r>
              <a:rPr lang="ru-RU" sz="3200" b="1" dirty="0" smtClean="0"/>
              <a:t>Имеет разные формы</a:t>
            </a:r>
            <a:r>
              <a:rPr lang="ru-RU" sz="3200" dirty="0" smtClean="0"/>
              <a:t>.</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User\Desktop\1 к педсовету декабрь 2015\крит мышл картинки\4532_html_m38419f.png"/>
          <p:cNvPicPr>
            <a:picLocks noGrp="1" noChangeAspect="1" noChangeArrowheads="1"/>
          </p:cNvPicPr>
          <p:nvPr>
            <p:ph idx="1"/>
          </p:nvPr>
        </p:nvPicPr>
        <p:blipFill>
          <a:blip r:embed="rId2" cstate="print"/>
          <a:srcRect/>
          <a:stretch>
            <a:fillRect/>
          </a:stretch>
        </p:blipFill>
        <p:spPr bwMode="auto">
          <a:xfrm>
            <a:off x="251520" y="548680"/>
            <a:ext cx="8568952" cy="590465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User\Desktop\1 к педсовету декабрь 2015\крит мышл картинки\b2943416876111348b6adc9a9b3c572a.JPG"/>
          <p:cNvPicPr>
            <a:picLocks noGrp="1" noChangeAspect="1" noChangeArrowheads="1"/>
          </p:cNvPicPr>
          <p:nvPr>
            <p:ph idx="1"/>
          </p:nvPr>
        </p:nvPicPr>
        <p:blipFill>
          <a:blip r:embed="rId2" cstate="print"/>
          <a:srcRect/>
          <a:stretch>
            <a:fillRect/>
          </a:stretch>
        </p:blipFill>
        <p:spPr bwMode="auto">
          <a:xfrm>
            <a:off x="0" y="332656"/>
            <a:ext cx="9144000" cy="65253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User\Desktop\1 к педсовету декабрь 2015\крит мышл картинки\18.jpg"/>
          <p:cNvPicPr>
            <a:picLocks noGrp="1" noChangeAspect="1" noChangeArrowheads="1"/>
          </p:cNvPicPr>
          <p:nvPr>
            <p:ph idx="1"/>
          </p:nvPr>
        </p:nvPicPr>
        <p:blipFill>
          <a:blip r:embed="rId2" cstate="print"/>
          <a:srcRect/>
          <a:stretch>
            <a:fillRect/>
          </a:stretch>
        </p:blipFill>
        <p:spPr bwMode="auto">
          <a:xfrm>
            <a:off x="0" y="332656"/>
            <a:ext cx="9144000" cy="652534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User\Desktop\1 к педсовету декабрь 2015\крит мышл картинки\352539_html_m4b0fe719.gif"/>
          <p:cNvPicPr>
            <a:picLocks noGrp="1" noChangeAspect="1" noChangeArrowheads="1"/>
          </p:cNvPicPr>
          <p:nvPr>
            <p:ph idx="1"/>
          </p:nvPr>
        </p:nvPicPr>
        <p:blipFill>
          <a:blip r:embed="rId2" cstate="print"/>
          <a:srcRect/>
          <a:stretch>
            <a:fillRect/>
          </a:stretch>
        </p:blipFill>
        <p:spPr bwMode="auto">
          <a:xfrm>
            <a:off x="323528" y="404664"/>
            <a:ext cx="8424936" cy="612068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Users\User\Desktop\1 к педсовету декабрь 2015\крит мышл картинки\hello_html_ff9b847.png"/>
          <p:cNvPicPr>
            <a:picLocks noGrp="1" noChangeAspect="1" noChangeArrowheads="1"/>
          </p:cNvPicPr>
          <p:nvPr>
            <p:ph idx="1"/>
          </p:nvPr>
        </p:nvPicPr>
        <p:blipFill>
          <a:blip r:embed="rId2" cstate="print"/>
          <a:srcRect/>
          <a:stretch>
            <a:fillRect/>
          </a:stretch>
        </p:blipFill>
        <p:spPr bwMode="auto">
          <a:xfrm>
            <a:off x="179512" y="404664"/>
            <a:ext cx="8784975" cy="61926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271864"/>
          </a:xfrm>
        </p:spPr>
        <p:txBody>
          <a:bodyPr/>
          <a:lstStyle/>
          <a:p>
            <a:r>
              <a:rPr lang="ru-RU" sz="2800" b="1" dirty="0" smtClean="0"/>
              <a:t>Главная задача школы</a:t>
            </a:r>
            <a:r>
              <a:rPr lang="ru-RU" sz="2800" dirty="0" smtClean="0"/>
              <a:t> заключается в создании условий для достижения учащимися уровня образованности, соответствующего их личностному потенциалу. </a:t>
            </a:r>
            <a:r>
              <a:rPr lang="ru-RU" sz="2800" b="1" dirty="0" smtClean="0"/>
              <a:t>Задача школы и каждого педагога - создать условия, позволяющие личности ребенка максимально реализоваться, развить свои способности, в том числе и творческие. </a:t>
            </a:r>
            <a:r>
              <a:rPr lang="ru-RU" sz="2800" dirty="0" smtClean="0"/>
              <a:t>В большинстве случаев </a:t>
            </a:r>
            <a:r>
              <a:rPr lang="ru-RU" sz="2800" b="1" dirty="0" smtClean="0"/>
              <a:t>творческий человек </a:t>
            </a:r>
            <a:r>
              <a:rPr lang="ru-RU" sz="2800" dirty="0" smtClean="0"/>
              <a:t>- это в первую очередь оригинально мыслящий человек, способный на нестандартные решения. </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a:off x="2843808" y="2636912"/>
            <a:ext cx="3168352" cy="1368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563888" y="3068960"/>
            <a:ext cx="2016224" cy="523220"/>
          </a:xfrm>
          <a:prstGeom prst="rect">
            <a:avLst/>
          </a:prstGeom>
          <a:noFill/>
        </p:spPr>
        <p:txBody>
          <a:bodyPr wrap="square" rtlCol="0">
            <a:spAutoFit/>
          </a:bodyPr>
          <a:lstStyle/>
          <a:p>
            <a:r>
              <a:rPr lang="ru-RU" sz="2800" dirty="0" smtClean="0"/>
              <a:t>ШВАБРИН</a:t>
            </a:r>
            <a:endParaRPr lang="ru-RU" sz="2800" dirty="0"/>
          </a:p>
        </p:txBody>
      </p:sp>
      <p:cxnSp>
        <p:nvCxnSpPr>
          <p:cNvPr id="7" name="Прямая со стрелкой 6"/>
          <p:cNvCxnSpPr/>
          <p:nvPr/>
        </p:nvCxnSpPr>
        <p:spPr>
          <a:xfrm flipV="1">
            <a:off x="5868144" y="2132856"/>
            <a:ext cx="936104"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Облако 7"/>
          <p:cNvSpPr/>
          <p:nvPr/>
        </p:nvSpPr>
        <p:spPr>
          <a:xfrm>
            <a:off x="6732240" y="836712"/>
            <a:ext cx="1944216" cy="1224136"/>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9" name="TextBox 8"/>
          <p:cNvSpPr txBox="1"/>
          <p:nvPr/>
        </p:nvSpPr>
        <p:spPr>
          <a:xfrm>
            <a:off x="6804248" y="1196752"/>
            <a:ext cx="1800200" cy="461665"/>
          </a:xfrm>
          <a:prstGeom prst="rect">
            <a:avLst/>
          </a:prstGeom>
          <a:noFill/>
        </p:spPr>
        <p:txBody>
          <a:bodyPr wrap="square" rtlCol="0">
            <a:spAutoFit/>
          </a:bodyPr>
          <a:lstStyle/>
          <a:p>
            <a:r>
              <a:rPr lang="ru-RU" sz="2400" dirty="0" smtClean="0"/>
              <a:t>Обманщик</a:t>
            </a:r>
            <a:endParaRPr lang="ru-RU" sz="2400" dirty="0"/>
          </a:p>
        </p:txBody>
      </p:sp>
      <p:sp>
        <p:nvSpPr>
          <p:cNvPr id="10" name="Облако 9"/>
          <p:cNvSpPr/>
          <p:nvPr/>
        </p:nvSpPr>
        <p:spPr>
          <a:xfrm>
            <a:off x="6228184" y="4437112"/>
            <a:ext cx="2016224" cy="151216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 name="TextBox 11"/>
          <p:cNvSpPr txBox="1"/>
          <p:nvPr/>
        </p:nvSpPr>
        <p:spPr>
          <a:xfrm>
            <a:off x="6300192" y="4941168"/>
            <a:ext cx="1872208" cy="461665"/>
          </a:xfrm>
          <a:prstGeom prst="rect">
            <a:avLst/>
          </a:prstGeom>
          <a:noFill/>
        </p:spPr>
        <p:txBody>
          <a:bodyPr wrap="square" rtlCol="0">
            <a:spAutoFit/>
          </a:bodyPr>
          <a:lstStyle/>
          <a:p>
            <a:r>
              <a:rPr lang="ru-RU" sz="2400" dirty="0" smtClean="0"/>
              <a:t>Бесчестный</a:t>
            </a:r>
            <a:endParaRPr lang="ru-RU" sz="2400" dirty="0"/>
          </a:p>
        </p:txBody>
      </p:sp>
      <p:sp>
        <p:nvSpPr>
          <p:cNvPr id="13" name="Облако 12"/>
          <p:cNvSpPr/>
          <p:nvPr/>
        </p:nvSpPr>
        <p:spPr>
          <a:xfrm>
            <a:off x="683568" y="4293096"/>
            <a:ext cx="2592288" cy="1584176"/>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4" name="TextBox 13"/>
          <p:cNvSpPr txBox="1"/>
          <p:nvPr/>
        </p:nvSpPr>
        <p:spPr>
          <a:xfrm>
            <a:off x="899592" y="4869160"/>
            <a:ext cx="2160240" cy="461665"/>
          </a:xfrm>
          <a:prstGeom prst="rect">
            <a:avLst/>
          </a:prstGeom>
          <a:noFill/>
        </p:spPr>
        <p:txBody>
          <a:bodyPr wrap="square" rtlCol="0">
            <a:spAutoFit/>
          </a:bodyPr>
          <a:lstStyle/>
          <a:p>
            <a:r>
              <a:rPr lang="ru-RU" sz="2400" dirty="0" smtClean="0"/>
              <a:t>Бессовестный</a:t>
            </a:r>
            <a:endParaRPr lang="ru-RU" sz="2400" dirty="0"/>
          </a:p>
        </p:txBody>
      </p:sp>
      <p:cxnSp>
        <p:nvCxnSpPr>
          <p:cNvPr id="16" name="Прямая со стрелкой 15"/>
          <p:cNvCxnSpPr/>
          <p:nvPr/>
        </p:nvCxnSpPr>
        <p:spPr>
          <a:xfrm flipH="1">
            <a:off x="2987824" y="3861048"/>
            <a:ext cx="288032"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p:nvPr/>
        </p:nvCxnSpPr>
        <p:spPr>
          <a:xfrm>
            <a:off x="5724128" y="3717032"/>
            <a:ext cx="864096"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flipH="1" flipV="1">
            <a:off x="2195736" y="1916832"/>
            <a:ext cx="936104"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Облако 20"/>
          <p:cNvSpPr/>
          <p:nvPr/>
        </p:nvSpPr>
        <p:spPr>
          <a:xfrm>
            <a:off x="539552" y="692696"/>
            <a:ext cx="2664296" cy="1224136"/>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2" name="TextBox 21"/>
          <p:cNvSpPr txBox="1"/>
          <p:nvPr/>
        </p:nvSpPr>
        <p:spPr>
          <a:xfrm>
            <a:off x="611560" y="1124744"/>
            <a:ext cx="2448272" cy="461665"/>
          </a:xfrm>
          <a:prstGeom prst="rect">
            <a:avLst/>
          </a:prstGeom>
          <a:noFill/>
        </p:spPr>
        <p:txBody>
          <a:bodyPr wrap="square" rtlCol="0">
            <a:spAutoFit/>
          </a:bodyPr>
          <a:lstStyle/>
          <a:p>
            <a:r>
              <a:rPr lang="ru-RU" sz="2400" dirty="0" smtClean="0"/>
              <a:t>Беспорядочный</a:t>
            </a:r>
            <a:endParaRPr lang="ru-RU" sz="2400" dirty="0"/>
          </a:p>
        </p:txBody>
      </p:sp>
      <p:cxnSp>
        <p:nvCxnSpPr>
          <p:cNvPr id="24" name="Прямая со стрелкой 23"/>
          <p:cNvCxnSpPr/>
          <p:nvPr/>
        </p:nvCxnSpPr>
        <p:spPr>
          <a:xfrm flipV="1">
            <a:off x="4644008" y="1772816"/>
            <a:ext cx="0"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 name="Облако 24"/>
          <p:cNvSpPr/>
          <p:nvPr/>
        </p:nvSpPr>
        <p:spPr>
          <a:xfrm>
            <a:off x="3635896" y="548680"/>
            <a:ext cx="2376264" cy="115212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6" name="TextBox 25"/>
          <p:cNvSpPr txBox="1"/>
          <p:nvPr/>
        </p:nvSpPr>
        <p:spPr>
          <a:xfrm>
            <a:off x="4067944" y="908720"/>
            <a:ext cx="1656184" cy="523220"/>
          </a:xfrm>
          <a:prstGeom prst="rect">
            <a:avLst/>
          </a:prstGeom>
          <a:noFill/>
        </p:spPr>
        <p:txBody>
          <a:bodyPr wrap="square" rtlCol="0">
            <a:spAutoFit/>
          </a:bodyPr>
          <a:lstStyle/>
          <a:p>
            <a:r>
              <a:rPr lang="ru-RU" sz="2800" dirty="0" smtClean="0"/>
              <a:t>Подлый</a:t>
            </a:r>
            <a:endParaRPr lang="ru-RU" sz="2800" dirty="0"/>
          </a:p>
        </p:txBody>
      </p:sp>
      <p:cxnSp>
        <p:nvCxnSpPr>
          <p:cNvPr id="28" name="Прямая со стрелкой 27"/>
          <p:cNvCxnSpPr/>
          <p:nvPr/>
        </p:nvCxnSpPr>
        <p:spPr>
          <a:xfrm>
            <a:off x="4499992" y="4077072"/>
            <a:ext cx="72008"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9" name="Облако 28"/>
          <p:cNvSpPr/>
          <p:nvPr/>
        </p:nvSpPr>
        <p:spPr>
          <a:xfrm>
            <a:off x="3635896" y="5013176"/>
            <a:ext cx="2448272" cy="1296144"/>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0" name="TextBox 29"/>
          <p:cNvSpPr txBox="1"/>
          <p:nvPr/>
        </p:nvSpPr>
        <p:spPr>
          <a:xfrm>
            <a:off x="3923928" y="5373216"/>
            <a:ext cx="2016224" cy="461665"/>
          </a:xfrm>
          <a:prstGeom prst="rect">
            <a:avLst/>
          </a:prstGeom>
          <a:noFill/>
        </p:spPr>
        <p:txBody>
          <a:bodyPr wrap="square" rtlCol="0">
            <a:spAutoFit/>
          </a:bodyPr>
          <a:lstStyle/>
          <a:p>
            <a:r>
              <a:rPr lang="ru-RU" sz="2400" dirty="0" smtClean="0"/>
              <a:t>Влюбленный</a:t>
            </a:r>
            <a:endParaRPr lang="ru-RU"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8" name="Picture 2" descr="I:\к педсовету декабрь 2015\литература\Кластер\IMG_6970.JPG"/>
          <p:cNvPicPr>
            <a:picLocks noGrp="1" noChangeAspect="1" noChangeArrowheads="1"/>
          </p:cNvPicPr>
          <p:nvPr>
            <p:ph idx="1"/>
          </p:nvPr>
        </p:nvPicPr>
        <p:blipFill>
          <a:blip r:embed="rId2" cstate="print"/>
          <a:srcRect/>
          <a:stretch>
            <a:fillRect/>
          </a:stretch>
        </p:blipFill>
        <p:spPr bwMode="auto">
          <a:xfrm>
            <a:off x="0" y="260648"/>
            <a:ext cx="9144000" cy="659735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6386" name="Picture 2" descr="I:\к педсовету декабрь 2015\литература\литература 8\IMG_6961.JPG"/>
          <p:cNvPicPr>
            <a:picLocks noGrp="1" noChangeAspect="1" noChangeArrowheads="1"/>
          </p:cNvPicPr>
          <p:nvPr>
            <p:ph idx="1"/>
          </p:nvPr>
        </p:nvPicPr>
        <p:blipFill>
          <a:blip r:embed="rId2" cstate="print"/>
          <a:srcRect/>
          <a:stretch>
            <a:fillRect/>
          </a:stretch>
        </p:blipFill>
        <p:spPr bwMode="auto">
          <a:xfrm>
            <a:off x="0" y="188640"/>
            <a:ext cx="9144000" cy="666935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I:\к педсовету декабрь 2015\литература\Кластер\IMG_6969.JPG"/>
          <p:cNvPicPr>
            <a:picLocks noGrp="1" noChangeAspect="1" noChangeArrowheads="1"/>
          </p:cNvPicPr>
          <p:nvPr>
            <p:ph idx="1"/>
          </p:nvPr>
        </p:nvPicPr>
        <p:blipFill>
          <a:blip r:embed="rId2" cstate="print"/>
          <a:srcRect/>
          <a:stretch>
            <a:fillRect/>
          </a:stretch>
        </p:blipFill>
        <p:spPr bwMode="auto">
          <a:xfrm>
            <a:off x="-252536" y="0"/>
            <a:ext cx="9396536" cy="685799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I:\к педсовету декабрь 2015\литература\Кластер\IMG_6972.JPG"/>
          <p:cNvPicPr>
            <a:picLocks noGrp="1" noChangeAspect="1" noChangeArrowheads="1"/>
          </p:cNvPicPr>
          <p:nvPr>
            <p:ph idx="1"/>
          </p:nvPr>
        </p:nvPicPr>
        <p:blipFill>
          <a:blip r:embed="rId2" cstate="print"/>
          <a:srcRect/>
          <a:stretch>
            <a:fillRect/>
          </a:stretch>
        </p:blipFill>
        <p:spPr bwMode="auto">
          <a:xfrm>
            <a:off x="0" y="260648"/>
            <a:ext cx="9144000" cy="659735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I:\педагог чтения\пед чтения март 2016\Новая папка\Кластер\IMG_6971.JPG"/>
          <p:cNvPicPr>
            <a:picLocks noGrp="1" noChangeAspect="1" noChangeArrowheads="1"/>
          </p:cNvPicPr>
          <p:nvPr>
            <p:ph idx="1"/>
          </p:nvPr>
        </p:nvPicPr>
        <p:blipFill>
          <a:blip r:embed="rId2" cstate="print"/>
          <a:srcRect/>
          <a:stretch>
            <a:fillRect/>
          </a:stretch>
        </p:blipFill>
        <p:spPr bwMode="auto">
          <a:xfrm>
            <a:off x="0" y="260648"/>
            <a:ext cx="9144000" cy="659735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229600" cy="6525344"/>
          </a:xfrm>
        </p:spPr>
        <p:txBody>
          <a:bodyPr>
            <a:normAutofit fontScale="92500" lnSpcReduction="10000"/>
          </a:bodyPr>
          <a:lstStyle/>
          <a:p>
            <a:r>
              <a:rPr lang="ru-RU" sz="3200" dirty="0" smtClean="0"/>
              <a:t>Рассмотрим пример применения данного приёма на стадии "Вызов". На стадии "Вызов" можно предложить учащимся методом мозгового штурма в командах предположить, по каким направлениям они будут изучать новый материал. В результате этой работы, учащиеся сами формируют цели урока. Информация записывается на доске. При записи предположений и их систематизации неизбежно возникнут противоречия или вопросы. Учитель переводит урок в стадию "Осмысление" и предлагает учащимся найти ответы на свои вопросы в новом материале.</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8229600" cy="6453336"/>
          </a:xfrm>
        </p:spPr>
        <p:txBody>
          <a:bodyPr>
            <a:normAutofit fontScale="92500" lnSpcReduction="10000"/>
          </a:bodyPr>
          <a:lstStyle/>
          <a:p>
            <a:r>
              <a:rPr lang="ru-RU" sz="3200" dirty="0" smtClean="0"/>
              <a:t>Продолжается работа с данным приемом и на стадии "Осмысление": по ходу работы с изучаемым материалом вносятся исправления и дополнения в кластер.</a:t>
            </a:r>
          </a:p>
          <a:p>
            <a:r>
              <a:rPr lang="ru-RU" sz="3200" dirty="0" smtClean="0"/>
              <a:t>Большой потенциал имеет этот прием на стадии "Рефлексия": это исправления неверных предположений в «предварительных кластерах», заполнение их на основе новой информации, установление причинно-следственных связей между отдельными смысловыми блоками (работа может вестись индивидуально, в группах, по всей теме или по отдельным смысловым блокам).</a:t>
            </a:r>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60648"/>
            <a:ext cx="8229600" cy="6336704"/>
          </a:xfrm>
        </p:spPr>
        <p:txBody>
          <a:bodyPr>
            <a:normAutofit fontScale="85000" lnSpcReduction="10000"/>
          </a:bodyPr>
          <a:lstStyle/>
          <a:p>
            <a:r>
              <a:rPr lang="ru-RU" sz="3200" dirty="0" smtClean="0"/>
              <a:t>Очень важным моментом является презентация "новых" кластеров. Задача этой формы не только систематизация материала, но и установление причинно-следственных связей между элементами кластера. Например, как взаимосвязаны между собой смысловые блоки. Заданием может стать и укрупнение одного или нескольких элементов, выделение новых.</a:t>
            </a:r>
          </a:p>
          <a:p>
            <a:r>
              <a:rPr lang="ru-RU" sz="3200" dirty="0" smtClean="0"/>
              <a:t>В зависимости от цели урока учитель может организовать индивидуальную самостоятельную работу учащихся или коллективную – в виде общего совместного обсуждения. Предметная область не ограничена, использование кластеров возможно при изучении самых разнообразных тем</a:t>
            </a:r>
            <a:r>
              <a:rPr lang="ru-RU" dirty="0" smtClean="0"/>
              <a:t>.</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6063952"/>
          </a:xfrm>
        </p:spPr>
        <p:txBody>
          <a:bodyPr>
            <a:normAutofit fontScale="92500" lnSpcReduction="10000"/>
          </a:bodyPr>
          <a:lstStyle/>
          <a:p>
            <a:r>
              <a:rPr lang="ru-RU" sz="3200" b="1" dirty="0" smtClean="0"/>
              <a:t>Технология ориентирована на воспитание у ученика социальной ответственности</a:t>
            </a:r>
            <a:r>
              <a:rPr lang="ru-RU" sz="3200" dirty="0" smtClean="0"/>
              <a:t>. Для этого весь учебный процесс тесно увязывается с конкретными жизненными задачами, выяснением и решением проблем, с которыми дети сталкиваются в реальной жизни. </a:t>
            </a:r>
            <a:r>
              <a:rPr lang="ru-RU" sz="3200" b="1" dirty="0" smtClean="0"/>
              <a:t>Социально-ориентированное отношение к действительности, навыки коллективной работы, взаимообусловленность принципов и поступков личности - необходимые условия для формирования гражданских взглядов.</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063952"/>
          </a:xfrm>
        </p:spPr>
        <p:txBody>
          <a:bodyPr>
            <a:normAutofit/>
          </a:bodyPr>
          <a:lstStyle/>
          <a:p>
            <a:r>
              <a:rPr lang="ru-RU" b="1" i="1" u="sng" dirty="0" smtClean="0"/>
              <a:t>Цель</a:t>
            </a:r>
            <a:r>
              <a:rPr lang="ru-RU" b="1" dirty="0" smtClean="0"/>
              <a:t>: </a:t>
            </a:r>
            <a:r>
              <a:rPr lang="ru-RU" b="1" i="1" dirty="0" smtClean="0"/>
              <a:t>создание условий активизации творческих способностей учащихся на уроках русского языка и литературы посредством технологии критического мышления.</a:t>
            </a:r>
            <a:endParaRPr lang="ru-RU" b="1" dirty="0" smtClean="0"/>
          </a:p>
          <a:p>
            <a:r>
              <a:rPr lang="ru-RU" b="1" dirty="0" smtClean="0"/>
              <a:t>Задачи:</a:t>
            </a:r>
            <a:r>
              <a:rPr lang="ru-RU" dirty="0" smtClean="0"/>
              <a:t> </a:t>
            </a:r>
            <a:r>
              <a:rPr lang="ru-RU" i="1" dirty="0" smtClean="0"/>
              <a:t>ознакомиться с технологией развития критического мышления, спланировать использование приёмов технологии развития критического мышления на уроках русского языка и литературы, организовать урочную деятельность по формированию творческих способностей учащихся через применение технологии критического мышления; подобрать инструментарий для диагностики результатов использования данной технологии.</a:t>
            </a:r>
            <a:endParaRPr lang="ru-RU" dirty="0" smtClean="0"/>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864096"/>
          </a:xfrm>
        </p:spPr>
        <p:txBody>
          <a:bodyPr/>
          <a:lstStyle/>
          <a:p>
            <a:r>
              <a:rPr lang="ru-RU" b="1" dirty="0" smtClean="0"/>
              <a:t>Приём «Ассоциации».</a:t>
            </a:r>
            <a:endParaRPr lang="ru-RU" b="1" dirty="0"/>
          </a:p>
        </p:txBody>
      </p:sp>
      <p:sp>
        <p:nvSpPr>
          <p:cNvPr id="3" name="Содержимое 2"/>
          <p:cNvSpPr>
            <a:spLocks noGrp="1"/>
          </p:cNvSpPr>
          <p:nvPr>
            <p:ph idx="1"/>
          </p:nvPr>
        </p:nvSpPr>
        <p:spPr>
          <a:xfrm>
            <a:off x="457200" y="1484784"/>
            <a:ext cx="8229600" cy="4839816"/>
          </a:xfrm>
        </p:spPr>
        <p:txBody>
          <a:bodyPr/>
          <a:lstStyle/>
          <a:p>
            <a:endParaRPr lang="ru-RU" dirty="0" smtClean="0"/>
          </a:p>
          <a:p>
            <a:endParaRPr lang="ru-RU" dirty="0" smtClean="0"/>
          </a:p>
          <a:p>
            <a:r>
              <a:rPr lang="ru-RU" dirty="0" smtClean="0"/>
              <a:t>Изобразительные (картины, рисунки).</a:t>
            </a:r>
          </a:p>
          <a:p>
            <a:r>
              <a:rPr lang="ru-RU" dirty="0" smtClean="0"/>
              <a:t>Слуховые (музыкальные произведения).</a:t>
            </a:r>
          </a:p>
          <a:p>
            <a:r>
              <a:rPr lang="ru-RU" dirty="0" smtClean="0"/>
              <a:t>Двигательные (движение человека, поезда, облаков)</a:t>
            </a:r>
          </a:p>
          <a:p>
            <a:r>
              <a:rPr lang="ru-RU" dirty="0" smtClean="0"/>
              <a:t>Словесные (записывается на доске слово).</a:t>
            </a: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400" b="1" dirty="0" smtClean="0"/>
              <a:t> Иисус                    Иуда</a:t>
            </a:r>
            <a:br>
              <a:rPr lang="ru-RU" sz="5400" b="1" dirty="0" smtClean="0"/>
            </a:br>
            <a:endParaRPr lang="ru-RU" dirty="0"/>
          </a:p>
        </p:txBody>
      </p:sp>
      <p:sp>
        <p:nvSpPr>
          <p:cNvPr id="3" name="Содержимое 2"/>
          <p:cNvSpPr>
            <a:spLocks noGrp="1"/>
          </p:cNvSpPr>
          <p:nvPr>
            <p:ph idx="1"/>
          </p:nvPr>
        </p:nvSpPr>
        <p:spPr>
          <a:xfrm>
            <a:off x="457200" y="1412776"/>
            <a:ext cx="8229600" cy="5112568"/>
          </a:xfrm>
        </p:spPr>
        <p:txBody>
          <a:bodyPr>
            <a:normAutofit/>
          </a:bodyPr>
          <a:lstStyle/>
          <a:p>
            <a:pPr>
              <a:buNone/>
            </a:pPr>
            <a:endParaRPr lang="ru-RU" sz="3600" b="1" dirty="0" smtClean="0"/>
          </a:p>
          <a:p>
            <a:endParaRPr lang="ru-RU" sz="3600" dirty="0" smtClean="0"/>
          </a:p>
          <a:p>
            <a:pPr>
              <a:buNone/>
            </a:pPr>
            <a:r>
              <a:rPr lang="ru-RU" sz="3600" dirty="0" smtClean="0"/>
              <a:t> Иисус                               Иуда</a:t>
            </a:r>
          </a:p>
          <a:p>
            <a:pPr>
              <a:buNone/>
            </a:pPr>
            <a:r>
              <a:rPr lang="ru-RU" sz="3600" smtClean="0"/>
              <a:t>                      ?Апостолы</a:t>
            </a:r>
            <a:endParaRPr lang="ru-RU"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59edb4369788367a81103f28591000d.jpg"/>
          <p:cNvPicPr>
            <a:picLocks noGrp="1" noChangeAspect="1"/>
          </p:cNvPicPr>
          <p:nvPr>
            <p:ph idx="1"/>
          </p:nvPr>
        </p:nvPicPr>
        <p:blipFill>
          <a:blip r:embed="rId2" cstate="print"/>
          <a:stretch>
            <a:fillRect/>
          </a:stretch>
        </p:blipFill>
        <p:spPr>
          <a:xfrm>
            <a:off x="3972620" y="3096996"/>
            <a:ext cx="5171380" cy="3761004"/>
          </a:xfrm>
        </p:spPr>
      </p:pic>
      <p:pic>
        <p:nvPicPr>
          <p:cNvPr id="19458" name="Picture 2" descr="C:\Users\User\Pictures\115.jpg"/>
          <p:cNvPicPr>
            <a:picLocks noChangeAspect="1" noChangeArrowheads="1"/>
          </p:cNvPicPr>
          <p:nvPr/>
        </p:nvPicPr>
        <p:blipFill>
          <a:blip r:embed="rId3" cstate="print"/>
          <a:srcRect/>
          <a:stretch>
            <a:fillRect/>
          </a:stretch>
        </p:blipFill>
        <p:spPr bwMode="auto">
          <a:xfrm rot="18576643">
            <a:off x="824693" y="1668628"/>
            <a:ext cx="3333750" cy="24955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descr="I:\к педсовету декабрь 2015\литература\литература 11\f6e45075ac.jpg"/>
          <p:cNvPicPr>
            <a:picLocks noGrp="1" noChangeAspect="1" noChangeArrowheads="1"/>
          </p:cNvPicPr>
          <p:nvPr>
            <p:ph idx="1"/>
          </p:nvPr>
        </p:nvPicPr>
        <p:blipFill>
          <a:blip r:embed="rId2" cstate="print"/>
          <a:srcRect/>
          <a:stretch>
            <a:fillRect/>
          </a:stretch>
        </p:blipFill>
        <p:spPr bwMode="auto">
          <a:xfrm>
            <a:off x="0" y="476672"/>
            <a:ext cx="9143999" cy="638132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ru-RU" b="1" dirty="0" smtClean="0"/>
              <a:t>      Приём «</a:t>
            </a:r>
            <a:r>
              <a:rPr lang="ru-RU" b="1" dirty="0" err="1" smtClean="0"/>
              <a:t>Синквейн</a:t>
            </a:r>
            <a:r>
              <a:rPr lang="ru-RU" b="1" dirty="0" smtClean="0"/>
              <a:t>».</a:t>
            </a:r>
            <a:endParaRPr lang="ru-RU" dirty="0"/>
          </a:p>
        </p:txBody>
      </p:sp>
      <p:sp>
        <p:nvSpPr>
          <p:cNvPr id="3" name="Содержимое 2"/>
          <p:cNvSpPr>
            <a:spLocks noGrp="1"/>
          </p:cNvSpPr>
          <p:nvPr>
            <p:ph idx="1"/>
          </p:nvPr>
        </p:nvSpPr>
        <p:spPr>
          <a:xfrm>
            <a:off x="457200" y="1340768"/>
            <a:ext cx="8229600" cy="4983832"/>
          </a:xfrm>
        </p:spPr>
        <p:txBody>
          <a:bodyPr>
            <a:normAutofit fontScale="92500" lnSpcReduction="10000"/>
          </a:bodyPr>
          <a:lstStyle/>
          <a:p>
            <a:r>
              <a:rPr lang="ru-RU" b="1" i="1" dirty="0" err="1" smtClean="0"/>
              <a:t>Синквейн</a:t>
            </a:r>
            <a:r>
              <a:rPr lang="ru-RU" b="1" i="1" dirty="0" smtClean="0"/>
              <a:t> </a:t>
            </a:r>
            <a:r>
              <a:rPr lang="ru-RU" dirty="0" smtClean="0"/>
              <a:t>- самая легкая форма стихотворений по алгоритму. </a:t>
            </a:r>
          </a:p>
          <a:p>
            <a:pPr algn="ctr"/>
            <a:r>
              <a:rPr lang="ru-RU" sz="2800" b="1" i="1" dirty="0" smtClean="0">
                <a:solidFill>
                  <a:schemeClr val="accent2">
                    <a:lumMod val="50000"/>
                  </a:schemeClr>
                </a:solidFill>
                <a:latin typeface="Times New Roman" pitchFamily="18" charset="0"/>
                <a:cs typeface="Times New Roman" pitchFamily="18" charset="0"/>
                <a:sym typeface="Symbol" pitchFamily="18" charset="2"/>
              </a:rPr>
              <a:t>Мы</a:t>
            </a:r>
          </a:p>
          <a:p>
            <a:pPr algn="ctr"/>
            <a:r>
              <a:rPr lang="ru-RU" sz="2800" b="1" i="1" dirty="0" smtClean="0">
                <a:latin typeface="Times New Roman" pitchFamily="18" charset="0"/>
                <a:cs typeface="Times New Roman" pitchFamily="18" charset="0"/>
                <a:sym typeface="Symbol" pitchFamily="18" charset="2"/>
              </a:rPr>
              <a:t>Одинаковы, уравновешенны</a:t>
            </a:r>
          </a:p>
          <a:p>
            <a:pPr algn="ctr"/>
            <a:r>
              <a:rPr lang="ru-RU" sz="2800" b="1" i="1" dirty="0" smtClean="0">
                <a:latin typeface="Times New Roman" pitchFamily="18" charset="0"/>
                <a:cs typeface="Times New Roman" pitchFamily="18" charset="0"/>
                <a:sym typeface="Symbol" pitchFamily="18" charset="2"/>
              </a:rPr>
              <a:t>Существуют, строят, подчиняются</a:t>
            </a:r>
          </a:p>
          <a:p>
            <a:pPr algn="ctr"/>
            <a:r>
              <a:rPr lang="ru-RU" sz="2800" b="1" i="1" dirty="0" smtClean="0">
                <a:latin typeface="Times New Roman" pitchFamily="18" charset="0"/>
                <a:cs typeface="Times New Roman" pitchFamily="18" charset="0"/>
                <a:sym typeface="Symbol" pitchFamily="18" charset="2"/>
              </a:rPr>
              <a:t>Вместе – сила, поодиночке – никто</a:t>
            </a:r>
          </a:p>
          <a:p>
            <a:pPr algn="ctr"/>
            <a:r>
              <a:rPr lang="ru-RU" sz="2800" b="1" i="1" dirty="0" smtClean="0">
                <a:latin typeface="Times New Roman" pitchFamily="18" charset="0"/>
                <a:cs typeface="Times New Roman" pitchFamily="18" charset="0"/>
              </a:rPr>
              <a:t>Толпа</a:t>
            </a:r>
          </a:p>
          <a:p>
            <a:pPr algn="ctr"/>
            <a:r>
              <a:rPr lang="ru-RU" sz="2400" b="1" i="1" dirty="0" smtClean="0">
                <a:solidFill>
                  <a:schemeClr val="accent2">
                    <a:lumMod val="50000"/>
                  </a:schemeClr>
                </a:solidFill>
                <a:latin typeface="Times New Roman" pitchFamily="18" charset="0"/>
                <a:cs typeface="Times New Roman" pitchFamily="18" charset="0"/>
                <a:sym typeface="Symbol" pitchFamily="18" charset="2"/>
              </a:rPr>
              <a:t>Роман</a:t>
            </a:r>
          </a:p>
          <a:p>
            <a:pPr algn="ctr"/>
            <a:r>
              <a:rPr lang="ru-RU" sz="2400" b="1" i="1" dirty="0" smtClean="0">
                <a:latin typeface="Times New Roman" pitchFamily="18" charset="0"/>
                <a:cs typeface="Times New Roman" pitchFamily="18" charset="0"/>
                <a:sym typeface="Symbol" pitchFamily="18" charset="2"/>
              </a:rPr>
              <a:t>Необычный, странный</a:t>
            </a:r>
          </a:p>
          <a:p>
            <a:pPr algn="ctr"/>
            <a:r>
              <a:rPr lang="ru-RU" sz="2400" b="1" i="1" dirty="0" smtClean="0">
                <a:latin typeface="Times New Roman" pitchFamily="18" charset="0"/>
                <a:cs typeface="Times New Roman" pitchFamily="18" charset="0"/>
                <a:sym typeface="Symbol" pitchFamily="18" charset="2"/>
              </a:rPr>
              <a:t>Заставляет задуматься, остерегает, предупреждает</a:t>
            </a:r>
          </a:p>
          <a:p>
            <a:pPr algn="ctr"/>
            <a:r>
              <a:rPr lang="ru-RU" sz="2400" b="1" i="1" dirty="0" smtClean="0">
                <a:latin typeface="Times New Roman" pitchFamily="18" charset="0"/>
                <a:cs typeface="Times New Roman" pitchFamily="18" charset="0"/>
                <a:sym typeface="Symbol" pitchFamily="18" charset="2"/>
              </a:rPr>
              <a:t>Все люди счастливы</a:t>
            </a:r>
          </a:p>
          <a:p>
            <a:pPr algn="ctr"/>
            <a:r>
              <a:rPr lang="ru-RU" sz="2400" b="1" i="1" dirty="0" smtClean="0">
                <a:latin typeface="Times New Roman" pitchFamily="18" charset="0"/>
                <a:cs typeface="Times New Roman" pitchFamily="18" charset="0"/>
                <a:sym typeface="Symbol" pitchFamily="18" charset="2"/>
              </a:rPr>
              <a:t>Мы</a:t>
            </a:r>
            <a:endParaRPr lang="ru-RU" sz="2400" b="1" i="1"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I:\к педсовету декабрь 2015\литература\0009-009-Sinkvejn.jpg"/>
          <p:cNvPicPr>
            <a:picLocks noGrp="1" noChangeAspect="1" noChangeArrowheads="1"/>
          </p:cNvPicPr>
          <p:nvPr>
            <p:ph idx="1"/>
          </p:nvPr>
        </p:nvPicPr>
        <p:blipFill>
          <a:blip r:embed="rId2" cstate="print"/>
          <a:srcRect/>
          <a:stretch>
            <a:fillRect/>
          </a:stretch>
        </p:blipFill>
        <p:spPr bwMode="auto">
          <a:xfrm>
            <a:off x="0" y="260648"/>
            <a:ext cx="9144000" cy="659735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I:\к педсовету декабрь 2015\литература\0002-002-Sinkvein.jpg"/>
          <p:cNvPicPr>
            <a:picLocks noGrp="1" noChangeAspect="1" noChangeArrowheads="1"/>
          </p:cNvPicPr>
          <p:nvPr>
            <p:ph idx="1"/>
          </p:nvPr>
        </p:nvPicPr>
        <p:blipFill>
          <a:blip r:embed="rId2" cstate="print"/>
          <a:srcRect/>
          <a:stretch>
            <a:fillRect/>
          </a:stretch>
        </p:blipFill>
        <p:spPr bwMode="auto">
          <a:xfrm>
            <a:off x="0" y="234709"/>
            <a:ext cx="9144000" cy="662329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I:\к педсовету декабрь 2015\литература\3.jpg"/>
          <p:cNvPicPr>
            <a:picLocks noGrp="1" noChangeAspect="1" noChangeArrowheads="1"/>
          </p:cNvPicPr>
          <p:nvPr>
            <p:ph idx="1"/>
          </p:nvPr>
        </p:nvPicPr>
        <p:blipFill>
          <a:blip r:embed="rId2" cstate="print"/>
          <a:srcRect/>
          <a:stretch>
            <a:fillRect/>
          </a:stretch>
        </p:blipFill>
        <p:spPr bwMode="auto">
          <a:xfrm>
            <a:off x="1" y="332656"/>
            <a:ext cx="9144000" cy="633670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4" name="Picture 2" descr="I:\к педсовету декабрь 2015\литература\литература 10\IMG_6958.JPG"/>
          <p:cNvPicPr>
            <a:picLocks noGrp="1" noChangeAspect="1" noChangeArrowheads="1"/>
          </p:cNvPicPr>
          <p:nvPr>
            <p:ph idx="1"/>
          </p:nvPr>
        </p:nvPicPr>
        <p:blipFill>
          <a:blip r:embed="rId2" cstate="print"/>
          <a:srcRect/>
          <a:stretch>
            <a:fillRect/>
          </a:stretch>
        </p:blipFill>
        <p:spPr bwMode="auto">
          <a:xfrm>
            <a:off x="1" y="188641"/>
            <a:ext cx="9144000" cy="6669359"/>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24744"/>
          </a:xfrm>
        </p:spPr>
        <p:txBody>
          <a:bodyPr/>
          <a:lstStyle/>
          <a:p>
            <a:r>
              <a:rPr lang="ru-RU" b="1" dirty="0" smtClean="0"/>
              <a:t>Приём «Диаманта».</a:t>
            </a:r>
            <a:r>
              <a:rPr lang="ru-RU" dirty="0" smtClean="0"/>
              <a:t> </a:t>
            </a:r>
            <a:endParaRPr lang="ru-RU" dirty="0"/>
          </a:p>
        </p:txBody>
      </p:sp>
      <p:sp>
        <p:nvSpPr>
          <p:cNvPr id="3" name="Содержимое 2"/>
          <p:cNvSpPr>
            <a:spLocks noGrp="1"/>
          </p:cNvSpPr>
          <p:nvPr>
            <p:ph idx="1"/>
          </p:nvPr>
        </p:nvSpPr>
        <p:spPr>
          <a:xfrm>
            <a:off x="323528" y="1196752"/>
            <a:ext cx="8568952" cy="5256584"/>
          </a:xfrm>
        </p:spPr>
        <p:txBody>
          <a:bodyPr>
            <a:normAutofit/>
          </a:bodyPr>
          <a:lstStyle/>
          <a:p>
            <a:r>
              <a:rPr lang="ru-RU" b="1" dirty="0" smtClean="0"/>
              <a:t>Диаманта</a:t>
            </a:r>
            <a:r>
              <a:rPr lang="ru-RU" dirty="0" smtClean="0"/>
              <a:t> – это стихотворная форма из семи строк, первая и последняя из которых — понятия с противоположным значением. Этот вид стиха составляется по следующей схеме:</a:t>
            </a:r>
          </a:p>
          <a:p>
            <a:pPr lvl="0"/>
            <a:r>
              <a:rPr lang="ru-RU" dirty="0" smtClean="0">
                <a:solidFill>
                  <a:srgbClr val="FF0000"/>
                </a:solidFill>
              </a:rPr>
              <a:t>строчка 1: тема (существительное)</a:t>
            </a:r>
          </a:p>
          <a:p>
            <a:pPr lvl="0"/>
            <a:r>
              <a:rPr lang="ru-RU" dirty="0" smtClean="0">
                <a:solidFill>
                  <a:srgbClr val="FF0000"/>
                </a:solidFill>
              </a:rPr>
              <a:t>строчка 2: определение (2 прилагательных)</a:t>
            </a:r>
          </a:p>
          <a:p>
            <a:pPr lvl="0"/>
            <a:r>
              <a:rPr lang="ru-RU" dirty="0" smtClean="0">
                <a:solidFill>
                  <a:srgbClr val="FF0000"/>
                </a:solidFill>
              </a:rPr>
              <a:t>строчка 3: действие (3 причастия)</a:t>
            </a:r>
          </a:p>
          <a:p>
            <a:pPr lvl="0"/>
            <a:r>
              <a:rPr lang="ru-RU" dirty="0" smtClean="0">
                <a:solidFill>
                  <a:srgbClr val="FF0000"/>
                </a:solidFill>
              </a:rPr>
              <a:t>строчка 4: ассоциации (4 существительных)</a:t>
            </a:r>
          </a:p>
          <a:p>
            <a:pPr lvl="0"/>
            <a:r>
              <a:rPr lang="ru-RU" dirty="0" smtClean="0">
                <a:solidFill>
                  <a:schemeClr val="bg2">
                    <a:lumMod val="10000"/>
                  </a:schemeClr>
                </a:solidFill>
              </a:rPr>
              <a:t>строчка 5: действие (3 причастия)</a:t>
            </a:r>
          </a:p>
          <a:p>
            <a:pPr lvl="0"/>
            <a:r>
              <a:rPr lang="ru-RU" dirty="0" smtClean="0">
                <a:solidFill>
                  <a:schemeClr val="bg2">
                    <a:lumMod val="10000"/>
                  </a:schemeClr>
                </a:solidFill>
              </a:rPr>
              <a:t>строчка 6: определение( 2 прилагательных)</a:t>
            </a:r>
          </a:p>
          <a:p>
            <a:pPr lvl="0"/>
            <a:r>
              <a:rPr lang="ru-RU" dirty="0" smtClean="0">
                <a:solidFill>
                  <a:schemeClr val="bg2">
                    <a:lumMod val="10000"/>
                  </a:schemeClr>
                </a:solidFill>
              </a:rPr>
              <a:t>строчка 7: тема (существительное)</a:t>
            </a:r>
            <a:endParaRPr lang="ru-RU"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264696"/>
          </a:xfrm>
        </p:spPr>
        <p:txBody>
          <a:bodyPr>
            <a:noAutofit/>
          </a:bodyPr>
          <a:lstStyle/>
          <a:p>
            <a:r>
              <a:rPr lang="ru-RU" sz="2800" b="1" dirty="0" smtClean="0"/>
              <a:t>Критическое мышление </a:t>
            </a:r>
            <a:r>
              <a:rPr lang="ru-RU" sz="2800" dirty="0" smtClean="0"/>
              <a:t>– это один из видов интеллектуальной деятельности человека, который характеризуется высоким уровнем восприятия, понимания, объективности подхода к окружающему его информационному полю.</a:t>
            </a:r>
          </a:p>
          <a:p>
            <a:r>
              <a:rPr lang="ru-RU" sz="2800" dirty="0" smtClean="0"/>
              <a:t>С точки зрения психологии, критическое мышление – это разумное рефлексивное мышление, сфокусированное на решении того, во что верить и что делать (Д. </a:t>
            </a:r>
            <a:r>
              <a:rPr lang="ru-RU" sz="2800" dirty="0" err="1" smtClean="0"/>
              <a:t>Браус</a:t>
            </a:r>
            <a:r>
              <a:rPr lang="ru-RU" sz="2800" dirty="0" smtClean="0"/>
              <a:t>, Д. Вуд); использование таких когнитивных навыков и стратегий, которые увеличивают вероятность получения желательного результата, отличается взвешенностью, логичностью и целенаправленностью (Д. </a:t>
            </a:r>
            <a:r>
              <a:rPr lang="ru-RU" sz="2800" dirty="0" err="1" smtClean="0"/>
              <a:t>Халперн</a:t>
            </a:r>
            <a:r>
              <a:rPr lang="ru-RU" sz="2800" dirty="0" smtClean="0"/>
              <a:t>).</a:t>
            </a:r>
            <a:endParaRPr lang="ru-RU"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836712"/>
            <a:ext cx="8229600" cy="5487888"/>
          </a:xfrm>
        </p:spPr>
        <p:txBody>
          <a:bodyPr/>
          <a:lstStyle/>
          <a:p>
            <a:pPr>
              <a:buNone/>
            </a:pPr>
            <a:r>
              <a:rPr lang="ru-RU" b="1" dirty="0" smtClean="0"/>
              <a:t>Л.Н.Толстой. «Война и мир».</a:t>
            </a:r>
          </a:p>
          <a:p>
            <a:pPr>
              <a:buNone/>
            </a:pPr>
            <a:r>
              <a:rPr lang="ru-RU" b="1" dirty="0" smtClean="0">
                <a:solidFill>
                  <a:srgbClr val="FF0000"/>
                </a:solidFill>
              </a:rPr>
              <a:t>Кутузов</a:t>
            </a:r>
            <a:r>
              <a:rPr lang="ru-RU" b="1" dirty="0" smtClean="0"/>
              <a:t>.</a:t>
            </a:r>
          </a:p>
          <a:p>
            <a:pPr>
              <a:buNone/>
            </a:pPr>
            <a:r>
              <a:rPr lang="ru-RU" dirty="0" smtClean="0">
                <a:solidFill>
                  <a:srgbClr val="FF0000"/>
                </a:solidFill>
              </a:rPr>
              <a:t>Внимательный, добрый</a:t>
            </a:r>
          </a:p>
          <a:p>
            <a:pPr>
              <a:buNone/>
            </a:pPr>
            <a:r>
              <a:rPr lang="ru-RU" dirty="0" smtClean="0">
                <a:solidFill>
                  <a:srgbClr val="FF0000"/>
                </a:solidFill>
              </a:rPr>
              <a:t>Любящий(родину и солдат), уважающий (солдат), переживающий (за судьбу России).</a:t>
            </a:r>
          </a:p>
          <a:p>
            <a:pPr>
              <a:buNone/>
            </a:pPr>
            <a:r>
              <a:rPr lang="ru-RU" dirty="0" smtClean="0">
                <a:solidFill>
                  <a:srgbClr val="FF0000"/>
                </a:solidFill>
              </a:rPr>
              <a:t>Честь, Родина, Москва, патриотизм.</a:t>
            </a:r>
          </a:p>
          <a:p>
            <a:pPr>
              <a:buNone/>
            </a:pPr>
            <a:r>
              <a:rPr lang="ru-RU" dirty="0" smtClean="0">
                <a:solidFill>
                  <a:schemeClr val="bg2">
                    <a:lumMod val="25000"/>
                  </a:schemeClr>
                </a:solidFill>
              </a:rPr>
              <a:t>Играющий (судьбами людей), презирающий, наблюдающий. </a:t>
            </a:r>
          </a:p>
          <a:p>
            <a:pPr>
              <a:buNone/>
            </a:pPr>
            <a:r>
              <a:rPr lang="ru-RU" dirty="0" smtClean="0">
                <a:solidFill>
                  <a:schemeClr val="bg2">
                    <a:lumMod val="25000"/>
                  </a:schemeClr>
                </a:solidFill>
              </a:rPr>
              <a:t>Равнодушный, эгоистичный.</a:t>
            </a:r>
          </a:p>
          <a:p>
            <a:pPr>
              <a:buNone/>
            </a:pPr>
            <a:r>
              <a:rPr lang="ru-RU" b="1" dirty="0" smtClean="0">
                <a:solidFill>
                  <a:schemeClr val="bg2">
                    <a:lumMod val="25000"/>
                  </a:schemeClr>
                </a:solidFill>
              </a:rPr>
              <a:t>Наполеон.</a:t>
            </a:r>
          </a:p>
          <a:p>
            <a:pPr>
              <a:buNone/>
            </a:pPr>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548680"/>
            <a:ext cx="8229600" cy="6120680"/>
          </a:xfrm>
        </p:spPr>
        <p:txBody>
          <a:bodyPr>
            <a:normAutofit fontScale="85000" lnSpcReduction="20000"/>
          </a:bodyPr>
          <a:lstStyle/>
          <a:p>
            <a:r>
              <a:rPr lang="ru-RU" sz="3500" b="1" dirty="0" smtClean="0">
                <a:solidFill>
                  <a:srgbClr val="FF0000"/>
                </a:solidFill>
              </a:rPr>
              <a:t>Онегин</a:t>
            </a:r>
            <a:r>
              <a:rPr lang="ru-RU" sz="3500" b="1" dirty="0" smtClean="0"/>
              <a:t/>
            </a:r>
            <a:br>
              <a:rPr lang="ru-RU" sz="3500" b="1" dirty="0" smtClean="0"/>
            </a:br>
            <a:r>
              <a:rPr lang="ru-RU" sz="3500" dirty="0" smtClean="0">
                <a:solidFill>
                  <a:srgbClr val="FF0000"/>
                </a:solidFill>
              </a:rPr>
              <a:t>равнодушный, надменный.</a:t>
            </a:r>
            <a:br>
              <a:rPr lang="ru-RU" sz="3500" dirty="0" smtClean="0">
                <a:solidFill>
                  <a:srgbClr val="FF0000"/>
                </a:solidFill>
              </a:rPr>
            </a:br>
            <a:r>
              <a:rPr lang="ru-RU" sz="3500" dirty="0" smtClean="0">
                <a:solidFill>
                  <a:srgbClr val="FF0000"/>
                </a:solidFill>
              </a:rPr>
              <a:t>скучающий, иронизирующий, презирающий.</a:t>
            </a:r>
            <a:br>
              <a:rPr lang="ru-RU" sz="3500" dirty="0" smtClean="0">
                <a:solidFill>
                  <a:srgbClr val="FF0000"/>
                </a:solidFill>
              </a:rPr>
            </a:br>
            <a:r>
              <a:rPr lang="ru-RU" sz="3500" dirty="0" smtClean="0">
                <a:solidFill>
                  <a:srgbClr val="FF0000"/>
                </a:solidFill>
              </a:rPr>
              <a:t>свет, Петербург, сплин, дуэль.</a:t>
            </a:r>
            <a:r>
              <a:rPr lang="ru-RU" sz="3500" b="1" dirty="0" smtClean="0"/>
              <a:t/>
            </a:r>
            <a:br>
              <a:rPr lang="ru-RU" sz="3500" b="1" dirty="0" smtClean="0"/>
            </a:br>
            <a:r>
              <a:rPr lang="ru-RU" sz="3500" dirty="0" smtClean="0">
                <a:solidFill>
                  <a:schemeClr val="bg2">
                    <a:lumMod val="25000"/>
                  </a:schemeClr>
                </a:solidFill>
              </a:rPr>
              <a:t>Восторгающийся, мечтающий, ревнующий.</a:t>
            </a:r>
            <a:br>
              <a:rPr lang="ru-RU" sz="3500" dirty="0" smtClean="0">
                <a:solidFill>
                  <a:schemeClr val="bg2">
                    <a:lumMod val="25000"/>
                  </a:schemeClr>
                </a:solidFill>
              </a:rPr>
            </a:br>
            <a:r>
              <a:rPr lang="ru-RU" sz="3500" dirty="0" smtClean="0">
                <a:solidFill>
                  <a:schemeClr val="bg2">
                    <a:lumMod val="25000"/>
                  </a:schemeClr>
                </a:solidFill>
              </a:rPr>
              <a:t>томный, романтичный.</a:t>
            </a:r>
            <a:r>
              <a:rPr lang="ru-RU" sz="3500" b="1" dirty="0" smtClean="0"/>
              <a:t/>
            </a:r>
            <a:br>
              <a:rPr lang="ru-RU" sz="3500" b="1" dirty="0" smtClean="0"/>
            </a:br>
            <a:r>
              <a:rPr lang="ru-RU" sz="3500" b="1" dirty="0" smtClean="0">
                <a:solidFill>
                  <a:schemeClr val="bg2">
                    <a:lumMod val="25000"/>
                  </a:schemeClr>
                </a:solidFill>
              </a:rPr>
              <a:t>Ленский.</a:t>
            </a:r>
            <a:endParaRPr lang="ru-RU" sz="3500" dirty="0" smtClean="0">
              <a:solidFill>
                <a:schemeClr val="bg2">
                  <a:lumMod val="25000"/>
                </a:schemeClr>
              </a:solidFill>
            </a:endParaRPr>
          </a:p>
          <a:p>
            <a:endParaRPr lang="ru-RU" b="1" dirty="0" smtClean="0"/>
          </a:p>
          <a:p>
            <a:endParaRPr lang="ru-RU" b="1" dirty="0" smtClean="0"/>
          </a:p>
          <a:p>
            <a:r>
              <a:rPr lang="ru-RU" sz="2800" b="1" dirty="0" smtClean="0"/>
              <a:t>В результате работы над </a:t>
            </a:r>
            <a:r>
              <a:rPr lang="ru-RU" sz="2800" b="1" dirty="0" err="1" smtClean="0"/>
              <a:t>диамантой</a:t>
            </a:r>
            <a:r>
              <a:rPr lang="ru-RU" sz="2800" b="1" dirty="0" smtClean="0"/>
              <a:t> ваши учащиеся почувствуют себя  в ситуации успеха,  смогут выражать  своё отношение к рассматриваемой проблеме в творческой форме, обогатят словарный запас. </a:t>
            </a:r>
            <a:r>
              <a:rPr lang="ru-RU" sz="2800" dirty="0" smtClean="0"/>
              <a:t/>
            </a:r>
            <a:br>
              <a:rPr lang="ru-RU" sz="2800" dirty="0" smtClean="0"/>
            </a:br>
            <a:r>
              <a:rPr lang="ru-RU" sz="2800" dirty="0" smtClean="0"/>
              <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224136"/>
          </a:xfrm>
        </p:spPr>
        <p:txBody>
          <a:bodyPr>
            <a:normAutofit fontScale="90000"/>
          </a:bodyPr>
          <a:lstStyle/>
          <a:p>
            <a:r>
              <a:rPr lang="ru-RU" b="1" dirty="0" smtClean="0"/>
              <a:t>Приём «Верные и неверные утверждения».</a:t>
            </a:r>
            <a:endParaRPr lang="ru-RU" b="1" dirty="0"/>
          </a:p>
        </p:txBody>
      </p:sp>
      <p:sp>
        <p:nvSpPr>
          <p:cNvPr id="3" name="Содержимое 2"/>
          <p:cNvSpPr>
            <a:spLocks noGrp="1"/>
          </p:cNvSpPr>
          <p:nvPr>
            <p:ph idx="1"/>
          </p:nvPr>
        </p:nvSpPr>
        <p:spPr>
          <a:xfrm>
            <a:off x="457200" y="1484784"/>
            <a:ext cx="8229600" cy="4839816"/>
          </a:xfrm>
        </p:spPr>
        <p:txBody>
          <a:bodyPr>
            <a:normAutofit lnSpcReduction="10000"/>
          </a:bodyPr>
          <a:lstStyle/>
          <a:p>
            <a:r>
              <a:rPr lang="ru-RU" dirty="0" smtClean="0"/>
              <a:t>Прием «Верные и неверные утверждения» используется на стадии вызова с целью мотивации предстоящей деятельности и подготовки учащихся к выполнению последующей работы. В начале урока учитель зачитывает утверждения, которые нужно оценить как верные или неверные и обосновать свои решения. Информация, полученная на первой стадии выслушивается, записывается, обсуждается. Работа ведется индивидуально, в парах, в группах. Можно каждой группе для обсуждения предложить по 2–3 вопроса.</a:t>
            </a:r>
          </a:p>
          <a:p>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936104"/>
          </a:xfrm>
        </p:spPr>
        <p:txBody>
          <a:bodyPr/>
          <a:lstStyle/>
          <a:p>
            <a:r>
              <a:rPr lang="ru-RU" b="1" dirty="0" smtClean="0"/>
              <a:t>   Концептуальная таблица </a:t>
            </a:r>
            <a:endParaRPr lang="ru-RU" dirty="0"/>
          </a:p>
        </p:txBody>
      </p:sp>
      <p:sp>
        <p:nvSpPr>
          <p:cNvPr id="3" name="Содержимое 2"/>
          <p:cNvSpPr>
            <a:spLocks noGrp="1"/>
          </p:cNvSpPr>
          <p:nvPr>
            <p:ph idx="1"/>
          </p:nvPr>
        </p:nvSpPr>
        <p:spPr>
          <a:xfrm>
            <a:off x="457200" y="1268760"/>
            <a:ext cx="8229600" cy="5589240"/>
          </a:xfrm>
        </p:spPr>
        <p:txBody>
          <a:bodyPr/>
          <a:lstStyle/>
          <a:p>
            <a:r>
              <a:rPr lang="ru-RU" sz="2800" dirty="0" smtClean="0"/>
              <a:t>Концептуальные таблицы представляют собой матрицу, составление которой дает возможность более четкого сравнительного анализа (если необходимо рассматривать каждый из изучаемых процессов, объектов или явлений более детально) или комплексной оценки (в том случае, когда рассматриваемые процессы, объекты, явления или события изучаются как составляющие единой проблемы, события, объекта, процесса или явления). В заголовке таблицы может размещаться проблемный вопрос</a:t>
            </a:r>
            <a:r>
              <a:rPr lang="ru-RU" dirty="0" smtClean="0"/>
              <a:t>.</a:t>
            </a:r>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08112"/>
          </a:xfrm>
        </p:spPr>
        <p:txBody>
          <a:bodyPr/>
          <a:lstStyle/>
          <a:p>
            <a:r>
              <a:rPr lang="ru-RU" b="1" dirty="0" smtClean="0"/>
              <a:t>       «Таблица </a:t>
            </a:r>
            <a:r>
              <a:rPr lang="ru-RU" dirty="0" smtClean="0"/>
              <a:t>– </a:t>
            </a:r>
            <a:r>
              <a:rPr lang="ru-RU" b="1" dirty="0" smtClean="0"/>
              <a:t>ЗХУ» </a:t>
            </a:r>
            <a:endParaRPr lang="ru-RU" dirty="0"/>
          </a:p>
        </p:txBody>
      </p:sp>
      <p:sp>
        <p:nvSpPr>
          <p:cNvPr id="3" name="Содержимое 2"/>
          <p:cNvSpPr>
            <a:spLocks noGrp="1"/>
          </p:cNvSpPr>
          <p:nvPr>
            <p:ph idx="1"/>
          </p:nvPr>
        </p:nvSpPr>
        <p:spPr>
          <a:xfrm>
            <a:off x="457200" y="1196752"/>
            <a:ext cx="8229600" cy="5127848"/>
          </a:xfrm>
        </p:spPr>
        <p:txBody>
          <a:bodyPr>
            <a:noAutofit/>
          </a:bodyPr>
          <a:lstStyle/>
          <a:p>
            <a:r>
              <a:rPr lang="ru-RU" sz="3200" dirty="0" smtClean="0"/>
              <a:t>Если вы хотите на уроке собрать уже имеющийся по теме материал, расширить знания по изучаемому вопросу, систематизировать их, тогда вам подходит таблица «знаю – хочу знать – узнал»:</a:t>
            </a:r>
          </a:p>
          <a:p>
            <a:r>
              <a:rPr lang="ru-RU" sz="3200" dirty="0" smtClean="0"/>
              <a:t>Стратегия З-Х-У была разработана профессором из Чикаго Донной </a:t>
            </a:r>
            <a:r>
              <a:rPr lang="ru-RU" sz="3200" dirty="0" err="1" smtClean="0"/>
              <a:t>Огл</a:t>
            </a:r>
            <a:r>
              <a:rPr lang="ru-RU" sz="3200" dirty="0" smtClean="0"/>
              <a:t> в 1986 г. Она </a:t>
            </a:r>
            <a:r>
              <a:rPr lang="ru-RU" sz="3200" b="1" dirty="0" smtClean="0"/>
              <a:t>используется</a:t>
            </a:r>
            <a:r>
              <a:rPr lang="ru-RU" sz="3200" dirty="0" smtClean="0"/>
              <a:t> как в работе с печатным текстом, так и для лекционного материала</a:t>
            </a:r>
            <a:endParaRPr lang="ru-RU" sz="3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User\Desktop\1 к педсовету декабрь 2015\крит мышл картинки\15.jpg"/>
          <p:cNvPicPr>
            <a:picLocks noGrp="1" noChangeAspect="1" noChangeArrowheads="1"/>
          </p:cNvPicPr>
          <p:nvPr>
            <p:ph idx="1"/>
          </p:nvPr>
        </p:nvPicPr>
        <p:blipFill>
          <a:blip r:embed="rId2" cstate="print"/>
          <a:srcRect/>
          <a:stretch>
            <a:fillRect/>
          </a:stretch>
        </p:blipFill>
        <p:spPr bwMode="auto">
          <a:xfrm>
            <a:off x="395537" y="620688"/>
            <a:ext cx="8496943" cy="583264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User\Desktop\1 к педсовету декабрь 2015\крит мышл картинки\tiekhnologhiia_razvitiia_kritichieskogho_myshlieniia131.png"/>
          <p:cNvPicPr>
            <a:picLocks noGrp="1" noChangeAspect="1" noChangeArrowheads="1"/>
          </p:cNvPicPr>
          <p:nvPr>
            <p:ph idx="1"/>
          </p:nvPr>
        </p:nvPicPr>
        <p:blipFill>
          <a:blip r:embed="rId2" cstate="print"/>
          <a:srcRect/>
          <a:stretch>
            <a:fillRect/>
          </a:stretch>
        </p:blipFill>
        <p:spPr bwMode="auto">
          <a:xfrm>
            <a:off x="251520" y="332656"/>
            <a:ext cx="8568952" cy="626469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68760"/>
          </a:xfrm>
        </p:spPr>
        <p:txBody>
          <a:bodyPr>
            <a:normAutofit fontScale="90000"/>
          </a:bodyPr>
          <a:lstStyle/>
          <a:p>
            <a:r>
              <a:rPr lang="ru-RU" b="1" dirty="0" smtClean="0"/>
              <a:t>Таблица «Плюс – минус - интересно» </a:t>
            </a:r>
            <a:endParaRPr lang="ru-RU" dirty="0"/>
          </a:p>
        </p:txBody>
      </p:sp>
      <p:sp>
        <p:nvSpPr>
          <p:cNvPr id="3" name="Содержимое 2"/>
          <p:cNvSpPr>
            <a:spLocks noGrp="1"/>
          </p:cNvSpPr>
          <p:nvPr>
            <p:ph idx="1"/>
          </p:nvPr>
        </p:nvSpPr>
        <p:spPr>
          <a:xfrm>
            <a:off x="457200" y="1196752"/>
            <a:ext cx="8229600" cy="5127848"/>
          </a:xfrm>
        </p:spPr>
        <p:txBody>
          <a:bodyPr/>
          <a:lstStyle/>
          <a:p>
            <a:r>
              <a:rPr lang="ru-RU" dirty="0" smtClean="0"/>
              <a:t>Данный приём формирует навыки анализа и классификации изучаемой информации. Заполняя такую таблицу, учащиеся учатся точно работать с информацией, не искажая её смысла.</a:t>
            </a:r>
          </a:p>
          <a:p>
            <a:pPr lvl="0"/>
            <a:r>
              <a:rPr lang="ru-RU" b="1" dirty="0" smtClean="0"/>
              <a:t>«Плюс» (+)</a:t>
            </a:r>
            <a:r>
              <a:rPr lang="ru-RU" dirty="0" smtClean="0"/>
              <a:t> записываем те факты, которые могут отвечать на вопрос «Что в этом хорошего?»</a:t>
            </a:r>
          </a:p>
          <a:p>
            <a:pPr lvl="0"/>
            <a:r>
              <a:rPr lang="ru-RU" b="1" dirty="0" smtClean="0"/>
              <a:t>«Минус» (-) </a:t>
            </a:r>
            <a:r>
              <a:rPr lang="ru-RU" dirty="0" smtClean="0"/>
              <a:t>записываем все те факты и мысли, которые могут отвечать на вопрос «Что в этом плохого?»</a:t>
            </a:r>
          </a:p>
          <a:p>
            <a:r>
              <a:rPr lang="ru-RU" b="1" dirty="0" smtClean="0"/>
              <a:t>«Интересно» (?) </a:t>
            </a:r>
            <a:r>
              <a:rPr lang="ru-RU" dirty="0" smtClean="0"/>
              <a:t>- предназначается для записи различных интересующих ученика фактов и мыслей «Что в этом интересного?»</a:t>
            </a:r>
          </a:p>
          <a:p>
            <a:pPr lvl="0"/>
            <a:endParaRPr lang="ru-RU" dirty="0" smtClean="0"/>
          </a:p>
          <a:p>
            <a:endParaRPr lang="ru-RU"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8229600" cy="5919936"/>
          </a:xfrm>
        </p:spPr>
        <p:txBody>
          <a:bodyPr>
            <a:normAutofit/>
          </a:bodyPr>
          <a:lstStyle/>
          <a:p>
            <a:r>
              <a:rPr lang="ru-RU" sz="3200" dirty="0" smtClean="0"/>
              <a:t>Данный приём формирует навыки анализа и классификации изучаемой информации. Заполняя такую таблицу, учащиеся учатся точно работать с информацией, не искажая её смысла.</a:t>
            </a:r>
          </a:p>
          <a:p>
            <a:r>
              <a:rPr lang="ru-RU" sz="3200" dirty="0" smtClean="0"/>
              <a:t>При использовании ПМИ внимание намеренно направляется сначала на "Плюс", потом на "Минус", затем на "Интересно"</a:t>
            </a:r>
            <a:endParaRPr lang="ru-RU" sz="3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fontScale="90000"/>
          </a:bodyPr>
          <a:lstStyle/>
          <a:p>
            <a:r>
              <a:rPr lang="ru-RU" b="1" dirty="0" smtClean="0"/>
              <a:t>          Чтение с остановками </a:t>
            </a:r>
            <a:endParaRPr lang="ru-RU" dirty="0"/>
          </a:p>
        </p:txBody>
      </p:sp>
      <p:sp>
        <p:nvSpPr>
          <p:cNvPr id="3" name="Содержимое 2"/>
          <p:cNvSpPr>
            <a:spLocks noGrp="1"/>
          </p:cNvSpPr>
          <p:nvPr>
            <p:ph idx="1"/>
          </p:nvPr>
        </p:nvSpPr>
        <p:spPr>
          <a:xfrm>
            <a:off x="457200" y="620688"/>
            <a:ext cx="8229600" cy="5703912"/>
          </a:xfrm>
        </p:spPr>
        <p:txBody>
          <a:bodyPr>
            <a:noAutofit/>
          </a:bodyPr>
          <a:lstStyle/>
          <a:p>
            <a:r>
              <a:rPr lang="ru-RU" sz="2000" dirty="0" smtClean="0"/>
              <a:t>Остановки в тексте - своеобразные шторы: по одну сторону находится уже известная информация, а по другую - совершенно неизвестная информация, которая способна серьезно повлиять на оценку событий.</a:t>
            </a:r>
          </a:p>
          <a:p>
            <a:r>
              <a:rPr lang="ru-RU" sz="2000" b="1" dirty="0" smtClean="0"/>
              <a:t>Рекомендации </a:t>
            </a:r>
            <a:r>
              <a:rPr lang="ru-RU" sz="2000" dirty="0" smtClean="0"/>
              <a:t>по использованию приема «Чтение с остановками»: </a:t>
            </a:r>
          </a:p>
          <a:p>
            <a:r>
              <a:rPr lang="ru-RU" sz="2000" dirty="0" smtClean="0"/>
              <a:t>1. </a:t>
            </a:r>
            <a:r>
              <a:rPr lang="ru-RU" sz="2000" b="1" dirty="0" smtClean="0"/>
              <a:t>Текст</a:t>
            </a:r>
            <a:r>
              <a:rPr lang="ru-RU" sz="2000" dirty="0" smtClean="0"/>
              <a:t> должен быть </a:t>
            </a:r>
            <a:r>
              <a:rPr lang="ru-RU" sz="2000" b="1" dirty="0" smtClean="0"/>
              <a:t>повествовательным</a:t>
            </a:r>
            <a:r>
              <a:rPr lang="ru-RU" sz="2000" dirty="0" smtClean="0"/>
              <a:t> и </a:t>
            </a:r>
            <a:r>
              <a:rPr lang="ru-RU" sz="2000" b="1" dirty="0" smtClean="0"/>
              <a:t>содержать проблему</a:t>
            </a:r>
            <a:r>
              <a:rPr lang="ru-RU" sz="2000" dirty="0" smtClean="0"/>
              <a:t>, которая лежит не на поверхности, а спрятана внутри.</a:t>
            </a:r>
          </a:p>
          <a:p>
            <a:r>
              <a:rPr lang="ru-RU" sz="2000" dirty="0" smtClean="0"/>
              <a:t>2. При чтении важно найти </a:t>
            </a:r>
            <a:r>
              <a:rPr lang="ru-RU" sz="2000" b="1" dirty="0" smtClean="0"/>
              <a:t>оптимальный момент для остановки.</a:t>
            </a:r>
          </a:p>
          <a:p>
            <a:r>
              <a:rPr lang="ru-RU" sz="2000" dirty="0" smtClean="0"/>
              <a:t>3. После каждой остановки необходимо задавать </a:t>
            </a:r>
            <a:r>
              <a:rPr lang="ru-RU" sz="2000" b="1" dirty="0" smtClean="0"/>
              <a:t>вопросы разных уровней.</a:t>
            </a:r>
            <a:r>
              <a:rPr lang="ru-RU" sz="2000" dirty="0" smtClean="0"/>
              <a:t> </a:t>
            </a:r>
            <a:r>
              <a:rPr lang="ru-RU" sz="2000" b="1" dirty="0" smtClean="0"/>
              <a:t>Последни</a:t>
            </a:r>
            <a:r>
              <a:rPr lang="ru-RU" sz="2000" dirty="0" smtClean="0"/>
              <a:t>м должен быть задан вопрос «</a:t>
            </a:r>
            <a:r>
              <a:rPr lang="ru-RU" sz="2000" b="1" dirty="0" smtClean="0"/>
              <a:t>Что будет дальше и почему?»</a:t>
            </a:r>
          </a:p>
          <a:p>
            <a:r>
              <a:rPr lang="ru-RU" sz="2000" dirty="0" smtClean="0"/>
              <a:t>4. При прочтении текста можно использовать </a:t>
            </a:r>
            <a:r>
              <a:rPr lang="ru-RU" sz="2000" b="1" dirty="0" smtClean="0"/>
              <a:t>цвета. </a:t>
            </a:r>
            <a:r>
              <a:rPr lang="ru-RU" sz="2000" dirty="0" smtClean="0"/>
              <a:t>Ответы на </a:t>
            </a:r>
            <a:r>
              <a:rPr lang="ru-RU" sz="2000" b="1" dirty="0" smtClean="0"/>
              <a:t>простые вопросы </a:t>
            </a:r>
            <a:r>
              <a:rPr lang="ru-RU" sz="2000" dirty="0" smtClean="0"/>
              <a:t>можно подчеркивать </a:t>
            </a:r>
            <a:r>
              <a:rPr lang="ru-RU" sz="2000" b="1" dirty="0" smtClean="0"/>
              <a:t>синим цветом</a:t>
            </a:r>
            <a:r>
              <a:rPr lang="ru-RU" sz="2000" dirty="0" smtClean="0"/>
              <a:t>, на </a:t>
            </a:r>
            <a:r>
              <a:rPr lang="ru-RU" sz="2000" b="1" dirty="0" smtClean="0"/>
              <a:t>толстые - красным.</a:t>
            </a:r>
          </a:p>
          <a:p>
            <a:r>
              <a:rPr lang="ru-RU" sz="2000" dirty="0" smtClean="0"/>
              <a:t>5. На стадии рефлексии можно использовать такие </a:t>
            </a:r>
            <a:r>
              <a:rPr lang="ru-RU" sz="2000" b="1" dirty="0" smtClean="0"/>
              <a:t>приемы: «Толстые и тонкие вопросы», составление кластера, ЭССЕ, </a:t>
            </a:r>
            <a:r>
              <a:rPr lang="ru-RU" sz="2000" b="1" dirty="0" err="1" smtClean="0"/>
              <a:t>синквейн</a:t>
            </a:r>
            <a:r>
              <a:rPr lang="ru-RU" sz="2000" b="1"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991944"/>
          </a:xfrm>
        </p:spPr>
        <p:txBody>
          <a:bodyPr>
            <a:normAutofit fontScale="92500" lnSpcReduction="20000"/>
          </a:bodyPr>
          <a:lstStyle/>
          <a:p>
            <a:r>
              <a:rPr lang="ru-RU" sz="3200" dirty="0" smtClean="0"/>
              <a:t>* Д. </a:t>
            </a:r>
            <a:r>
              <a:rPr lang="ru-RU" sz="3200" dirty="0" err="1" smtClean="0"/>
              <a:t>Клустер</a:t>
            </a:r>
            <a:r>
              <a:rPr lang="ru-RU" sz="3200" dirty="0" smtClean="0"/>
              <a:t> – один из авторов ТРКМ, статья «Что такое критическое мышление?», международный журнал о развитии мышления через чтение и </a:t>
            </a:r>
          </a:p>
          <a:p>
            <a:pPr>
              <a:buNone/>
            </a:pPr>
            <a:r>
              <a:rPr lang="ru-RU" sz="3200" dirty="0" smtClean="0"/>
              <a:t>   письмо «Перемена», 2001, № 4. </a:t>
            </a:r>
          </a:p>
          <a:p>
            <a:r>
              <a:rPr lang="ru-RU" sz="3200" dirty="0" smtClean="0"/>
              <a:t>Теория разработана в конце XX века в США. Известна в России с 1997 г. Представляет собой целостную систему, формирующую навыки работы с информацией в процессе чтения и письма. Она является общепедагогической, </a:t>
            </a:r>
            <a:r>
              <a:rPr lang="ru-RU" sz="3200" dirty="0" err="1" smtClean="0"/>
              <a:t>надпредметной</a:t>
            </a:r>
            <a:r>
              <a:rPr lang="ru-RU" sz="3200" dirty="0" smtClean="0"/>
              <a:t>.</a:t>
            </a:r>
          </a:p>
          <a:p>
            <a:r>
              <a:rPr lang="ru-RU" sz="3200" dirty="0" smtClean="0"/>
              <a:t>Полное название технологии – ТРКМЧП (Технология развития критического мышления через чтение и письмо).</a:t>
            </a:r>
          </a:p>
          <a:p>
            <a:endParaRPr lang="ru-RU"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936104"/>
          </a:xfrm>
        </p:spPr>
        <p:txBody>
          <a:bodyPr>
            <a:normAutofit fontScale="90000"/>
          </a:bodyPr>
          <a:lstStyle/>
          <a:p>
            <a:r>
              <a:rPr lang="ru-RU" b="1" dirty="0" smtClean="0"/>
              <a:t>Прием «Толстый и тонкий вопросы» </a:t>
            </a:r>
            <a:endParaRPr lang="ru-RU" dirty="0"/>
          </a:p>
        </p:txBody>
      </p:sp>
      <p:sp>
        <p:nvSpPr>
          <p:cNvPr id="3" name="Содержимое 2"/>
          <p:cNvSpPr>
            <a:spLocks noGrp="1"/>
          </p:cNvSpPr>
          <p:nvPr>
            <p:ph idx="1"/>
          </p:nvPr>
        </p:nvSpPr>
        <p:spPr>
          <a:xfrm>
            <a:off x="457200" y="1412776"/>
            <a:ext cx="8229600" cy="4911824"/>
          </a:xfrm>
        </p:spPr>
        <p:txBody>
          <a:bodyPr>
            <a:normAutofit fontScale="92500" lnSpcReduction="10000"/>
          </a:bodyPr>
          <a:lstStyle/>
          <a:p>
            <a:r>
              <a:rPr lang="ru-RU" b="1" dirty="0" smtClean="0"/>
              <a:t>Толстые ?</a:t>
            </a:r>
          </a:p>
          <a:p>
            <a:r>
              <a:rPr lang="ru-RU" sz="3200" dirty="0" smtClean="0"/>
              <a:t>В эту графу мы записываем те вопросы, на которые предполагается развернутый, «долгий», обстоятельный ответ.</a:t>
            </a:r>
          </a:p>
          <a:p>
            <a:r>
              <a:rPr lang="ru-RU" sz="3200" dirty="0" smtClean="0"/>
              <a:t>Например: «</a:t>
            </a:r>
            <a:r>
              <a:rPr lang="ru-RU" sz="3200" dirty="0" err="1" smtClean="0"/>
              <a:t>Kакова</a:t>
            </a:r>
            <a:r>
              <a:rPr lang="ru-RU" sz="3200" dirty="0" smtClean="0"/>
              <a:t> связь между временем года и поведением человека?».</a:t>
            </a:r>
          </a:p>
          <a:p>
            <a:r>
              <a:rPr lang="ru-RU" b="1" dirty="0" smtClean="0"/>
              <a:t>Тонкие </a:t>
            </a:r>
            <a:r>
              <a:rPr lang="ru-RU" dirty="0" smtClean="0"/>
              <a:t>?</a:t>
            </a:r>
          </a:p>
          <a:p>
            <a:r>
              <a:rPr lang="ru-RU" sz="3200" dirty="0" smtClean="0"/>
              <a:t>В эту графу мы записываем те вопросы, на которые предполагается </a:t>
            </a:r>
            <a:r>
              <a:rPr lang="ru-RU" sz="3200" dirty="0" err="1" smtClean="0"/>
              <a:t>однозначый</a:t>
            </a:r>
            <a:r>
              <a:rPr lang="ru-RU" sz="3200" dirty="0" smtClean="0"/>
              <a:t>, «фактический», обстоятельный ответ.</a:t>
            </a:r>
          </a:p>
          <a:p>
            <a:r>
              <a:rPr lang="ru-RU" sz="3200" dirty="0" smtClean="0"/>
              <a:t>Например: «</a:t>
            </a:r>
            <a:r>
              <a:rPr lang="ru-RU" sz="3200" dirty="0" err="1" smtClean="0"/>
              <a:t>Kоторый</a:t>
            </a:r>
            <a:r>
              <a:rPr lang="ru-RU" sz="3200" dirty="0" smtClean="0"/>
              <a:t> сейчас час?».</a:t>
            </a:r>
          </a:p>
          <a:p>
            <a:endParaRPr lang="ru-RU" sz="3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User\Desktop\1 к педсовету декабрь 2015\крит мышл картинки\0017-017-Osnovnye-priemy-TRKM-Priemy-po-razvitiju-navykov-sostavlenija-voprosov.jpg"/>
          <p:cNvPicPr>
            <a:picLocks noGrp="1" noChangeAspect="1" noChangeArrowheads="1"/>
          </p:cNvPicPr>
          <p:nvPr>
            <p:ph idx="1"/>
          </p:nvPr>
        </p:nvPicPr>
        <p:blipFill>
          <a:blip r:embed="rId2" cstate="print"/>
          <a:srcRect/>
          <a:stretch>
            <a:fillRect/>
          </a:stretch>
        </p:blipFill>
        <p:spPr bwMode="auto">
          <a:xfrm>
            <a:off x="0" y="332656"/>
            <a:ext cx="9144000" cy="6525344"/>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Прием «Толстый и тонкий вопросы» </a:t>
            </a:r>
            <a:endParaRPr lang="ru-RU" dirty="0"/>
          </a:p>
        </p:txBody>
      </p:sp>
      <p:sp>
        <p:nvSpPr>
          <p:cNvPr id="3" name="Содержимое 2"/>
          <p:cNvSpPr>
            <a:spLocks noGrp="1"/>
          </p:cNvSpPr>
          <p:nvPr>
            <p:ph idx="1"/>
          </p:nvPr>
        </p:nvSpPr>
        <p:spPr/>
        <p:txBody>
          <a:bodyPr/>
          <a:lstStyle/>
          <a:p>
            <a:pPr>
              <a:buNone/>
            </a:pPr>
            <a:r>
              <a:rPr lang="ru-RU" sz="3200" dirty="0" smtClean="0"/>
              <a:t>   Приём осуществляется как на стадии вызова, так и на стадии осмысления и рефлексии; развивает мышление и внимание, заставляет вдуматься в текст, лучше понимать содержание помогает в поисках ответов, формирует умения вести диалог</a:t>
            </a:r>
            <a:r>
              <a:rPr lang="ru-RU" dirty="0" smtClean="0"/>
              <a:t>.</a:t>
            </a:r>
          </a:p>
          <a:p>
            <a:endParaRPr lang="ru-RU"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728192"/>
          </a:xfrm>
        </p:spPr>
        <p:txBody>
          <a:bodyPr>
            <a:normAutofit fontScale="90000"/>
          </a:bodyPr>
          <a:lstStyle/>
          <a:p>
            <a:pPr lvl="0"/>
            <a:r>
              <a:rPr lang="ru-RU" b="1" dirty="0" smtClean="0">
                <a:solidFill>
                  <a:schemeClr val="accent1">
                    <a:lumMod val="75000"/>
                  </a:schemeClr>
                </a:solidFill>
              </a:rPr>
              <a:t>Ромашка вопросов (ромашка </a:t>
            </a:r>
            <a:r>
              <a:rPr lang="ru-RU" b="1" dirty="0" err="1" smtClean="0">
                <a:solidFill>
                  <a:schemeClr val="accent1">
                    <a:lumMod val="75000"/>
                  </a:schemeClr>
                </a:solidFill>
              </a:rPr>
              <a:t>Блума</a:t>
            </a:r>
            <a:r>
              <a:rPr lang="ru-RU" b="1" dirty="0" smtClean="0">
                <a:solidFill>
                  <a:schemeClr val="accent1">
                    <a:lumMod val="75000"/>
                  </a:schemeClr>
                </a:solidFill>
              </a:rPr>
              <a:t>).</a:t>
            </a:r>
            <a:r>
              <a:rPr lang="ru-RU" dirty="0" smtClean="0"/>
              <a:t/>
            </a:r>
            <a:br>
              <a:rPr lang="ru-RU" dirty="0" smtClean="0"/>
            </a:br>
            <a:endParaRPr lang="ru-RU" dirty="0"/>
          </a:p>
        </p:txBody>
      </p:sp>
      <p:sp>
        <p:nvSpPr>
          <p:cNvPr id="3" name="Содержимое 2"/>
          <p:cNvSpPr>
            <a:spLocks noGrp="1"/>
          </p:cNvSpPr>
          <p:nvPr>
            <p:ph idx="1"/>
          </p:nvPr>
        </p:nvSpPr>
        <p:spPr>
          <a:xfrm>
            <a:off x="457200" y="1484784"/>
            <a:ext cx="8229600" cy="5040560"/>
          </a:xfrm>
        </p:spPr>
        <p:txBody>
          <a:bodyPr>
            <a:normAutofit lnSpcReduction="10000"/>
          </a:bodyPr>
          <a:lstStyle/>
          <a:p>
            <a:r>
              <a:rPr lang="ru-RU" sz="3200" dirty="0" smtClean="0"/>
              <a:t>Таксономия (от др. греч. – расположение, строй, порядок) вопросов, созданная известным американским психологом и педагогом </a:t>
            </a:r>
            <a:r>
              <a:rPr lang="ru-RU" sz="3200" dirty="0" err="1" smtClean="0"/>
              <a:t>Бенджамином</a:t>
            </a:r>
            <a:r>
              <a:rPr lang="ru-RU" sz="3200" dirty="0" smtClean="0"/>
              <a:t> </a:t>
            </a:r>
            <a:r>
              <a:rPr lang="ru-RU" sz="3200" dirty="0" err="1" smtClean="0"/>
              <a:t>Блумом</a:t>
            </a:r>
            <a:r>
              <a:rPr lang="ru-RU" sz="3200" dirty="0" smtClean="0"/>
              <a:t>, достаточно популярна в мире современного образования. Эти вопросы связаны с его классификацией уровней познавательной деятельности: знание, понимание, применение, анализ, синтез и оценка.</a:t>
            </a:r>
          </a:p>
          <a:p>
            <a:r>
              <a:rPr lang="ru-RU" sz="3200" dirty="0" smtClean="0"/>
              <a:t>Шесть лепестков – шесть типов вопросов.</a:t>
            </a:r>
          </a:p>
          <a:p>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I:\к педсовету декабрь 2015\литература\12211_html_m4a22afcc.png"/>
          <p:cNvPicPr>
            <a:picLocks noGrp="1" noChangeAspect="1" noChangeArrowheads="1"/>
          </p:cNvPicPr>
          <p:nvPr>
            <p:ph idx="1"/>
          </p:nvPr>
        </p:nvPicPr>
        <p:blipFill>
          <a:blip r:embed="rId2" cstate="print"/>
          <a:srcRect/>
          <a:stretch>
            <a:fillRect/>
          </a:stretch>
        </p:blipFill>
        <p:spPr bwMode="auto">
          <a:xfrm>
            <a:off x="0" y="260648"/>
            <a:ext cx="9144000" cy="6408712"/>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I:\к педсовету декабрь 2015\литература\img5.jpg"/>
          <p:cNvPicPr>
            <a:picLocks noGrp="1" noChangeAspect="1" noChangeArrowheads="1"/>
          </p:cNvPicPr>
          <p:nvPr>
            <p:ph idx="1"/>
          </p:nvPr>
        </p:nvPicPr>
        <p:blipFill>
          <a:blip r:embed="rId2" cstate="print"/>
          <a:srcRect/>
          <a:stretch>
            <a:fillRect/>
          </a:stretch>
        </p:blipFill>
        <p:spPr bwMode="auto">
          <a:xfrm>
            <a:off x="0" y="332656"/>
            <a:ext cx="9144000" cy="6336703"/>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52736"/>
            <a:ext cx="8229600" cy="5271864"/>
          </a:xfrm>
        </p:spPr>
        <p:txBody>
          <a:bodyPr/>
          <a:lstStyle/>
          <a:p>
            <a:r>
              <a:rPr lang="ru-RU" sz="3200" dirty="0" smtClean="0"/>
              <a:t>Воспроизведение   </a:t>
            </a:r>
            <a:r>
              <a:rPr lang="ru-RU" sz="3200" dirty="0" smtClean="0">
                <a:solidFill>
                  <a:schemeClr val="bg2">
                    <a:lumMod val="25000"/>
                  </a:schemeClr>
                </a:solidFill>
              </a:rPr>
              <a:t>  </a:t>
            </a:r>
          </a:p>
          <a:p>
            <a:endParaRPr lang="ru-RU" sz="3200" dirty="0" smtClean="0">
              <a:solidFill>
                <a:schemeClr val="bg2">
                  <a:lumMod val="25000"/>
                </a:schemeClr>
              </a:solidFill>
            </a:endParaRPr>
          </a:p>
          <a:p>
            <a:r>
              <a:rPr lang="ru-RU" sz="3200" dirty="0" smtClean="0">
                <a:solidFill>
                  <a:schemeClr val="bg2">
                    <a:lumMod val="25000"/>
                  </a:schemeClr>
                </a:solidFill>
              </a:rPr>
              <a:t>   </a:t>
            </a:r>
            <a:r>
              <a:rPr lang="ru-RU" sz="3200" b="1" dirty="0" smtClean="0">
                <a:solidFill>
                  <a:schemeClr val="bg2">
                    <a:lumMod val="25000"/>
                  </a:schemeClr>
                </a:solidFill>
              </a:rPr>
              <a:t>Простые вопросы</a:t>
            </a:r>
          </a:p>
          <a:p>
            <a:r>
              <a:rPr lang="ru-RU" sz="3200" dirty="0" smtClean="0">
                <a:solidFill>
                  <a:schemeClr val="bg2">
                    <a:lumMod val="25000"/>
                  </a:schemeClr>
                </a:solidFill>
              </a:rPr>
              <a:t>Кто? Когда? Где? Как?</a:t>
            </a:r>
          </a:p>
          <a:p>
            <a:endParaRPr lang="ru-RU" sz="3200" dirty="0" smtClean="0"/>
          </a:p>
          <a:p>
            <a:r>
              <a:rPr lang="ru-RU" sz="3200" dirty="0" smtClean="0"/>
              <a:t>Понимание            </a:t>
            </a:r>
          </a:p>
          <a:p>
            <a:endParaRPr lang="ru-RU" sz="3200" dirty="0" smtClean="0"/>
          </a:p>
          <a:p>
            <a:r>
              <a:rPr lang="ru-RU" sz="3200" dirty="0" smtClean="0"/>
              <a:t> </a:t>
            </a:r>
            <a:r>
              <a:rPr lang="ru-RU" sz="3200" b="1" dirty="0" smtClean="0">
                <a:solidFill>
                  <a:schemeClr val="bg2">
                    <a:lumMod val="25000"/>
                  </a:schemeClr>
                </a:solidFill>
              </a:rPr>
              <a:t>Уточняющие вопросы</a:t>
            </a:r>
          </a:p>
          <a:p>
            <a:r>
              <a:rPr lang="ru-RU" sz="3200" dirty="0" smtClean="0">
                <a:solidFill>
                  <a:schemeClr val="bg2">
                    <a:lumMod val="25000"/>
                  </a:schemeClr>
                </a:solidFill>
              </a:rPr>
              <a:t>Правильно ли я понял..?</a:t>
            </a:r>
          </a:p>
          <a:p>
            <a:endParaRPr lang="ru-RU"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229600" cy="6858000"/>
          </a:xfrm>
        </p:spPr>
        <p:txBody>
          <a:bodyPr/>
          <a:lstStyle/>
          <a:p>
            <a:r>
              <a:rPr lang="ru-RU" sz="3200" dirty="0" smtClean="0"/>
              <a:t> </a:t>
            </a:r>
            <a:r>
              <a:rPr lang="ru-RU" sz="3200" b="1" i="1" dirty="0" smtClean="0">
                <a:solidFill>
                  <a:schemeClr val="bg2">
                    <a:lumMod val="25000"/>
                  </a:schemeClr>
                </a:solidFill>
              </a:rPr>
              <a:t>Практические вопросы</a:t>
            </a:r>
            <a:r>
              <a:rPr lang="ru-RU" sz="3200" i="1" dirty="0" smtClean="0"/>
              <a:t>. </a:t>
            </a:r>
            <a:r>
              <a:rPr lang="ru-RU" sz="3200" dirty="0" smtClean="0">
                <a:solidFill>
                  <a:schemeClr val="bg2">
                    <a:lumMod val="25000"/>
                  </a:schemeClr>
                </a:solidFill>
              </a:rPr>
              <a:t>Всегда, когда вопрос направлен на установление взаимосвязи между теорией и практикой, мы его будем называть практическим. «Где вы в обычной жизни могли наблюдать диффузию?», «Как бы вы поступили на месте героя рассказа?».</a:t>
            </a:r>
          </a:p>
          <a:p>
            <a:r>
              <a:rPr lang="ru-RU" sz="3200" dirty="0" smtClean="0"/>
              <a:t>Применение</a:t>
            </a:r>
          </a:p>
          <a:p>
            <a:pPr>
              <a:buNone/>
            </a:pPr>
            <a:r>
              <a:rPr lang="ru-RU" sz="3200" dirty="0" smtClean="0"/>
              <a:t>   </a:t>
            </a:r>
            <a:r>
              <a:rPr lang="ru-RU" sz="3200" dirty="0" smtClean="0">
                <a:solidFill>
                  <a:schemeClr val="bg2">
                    <a:lumMod val="25000"/>
                  </a:schemeClr>
                </a:solidFill>
              </a:rPr>
              <a:t>Как можно применить..?</a:t>
            </a:r>
          </a:p>
          <a:p>
            <a:pPr>
              <a:buNone/>
            </a:pPr>
            <a:r>
              <a:rPr lang="ru-RU" sz="3200" dirty="0" smtClean="0">
                <a:solidFill>
                  <a:schemeClr val="bg2">
                    <a:lumMod val="25000"/>
                  </a:schemeClr>
                </a:solidFill>
              </a:rPr>
              <a:t>    Что можно сделать из..?</a:t>
            </a:r>
          </a:p>
          <a:p>
            <a:endParaRPr lang="ru-RU"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332656"/>
            <a:ext cx="8229600" cy="371432"/>
          </a:xfrm>
        </p:spPr>
        <p:txBody>
          <a:bodyPr>
            <a:normAutofit fontScale="90000"/>
          </a:bodyPr>
          <a:lstStyle/>
          <a:p>
            <a:endParaRPr lang="ru-RU" dirty="0"/>
          </a:p>
        </p:txBody>
      </p:sp>
      <p:sp>
        <p:nvSpPr>
          <p:cNvPr id="3" name="Содержимое 2"/>
          <p:cNvSpPr>
            <a:spLocks noGrp="1"/>
          </p:cNvSpPr>
          <p:nvPr>
            <p:ph idx="1"/>
          </p:nvPr>
        </p:nvSpPr>
        <p:spPr>
          <a:xfrm>
            <a:off x="457200" y="332656"/>
            <a:ext cx="8229600" cy="6525344"/>
          </a:xfrm>
        </p:spPr>
        <p:txBody>
          <a:bodyPr>
            <a:normAutofit fontScale="92500" lnSpcReduction="20000"/>
          </a:bodyPr>
          <a:lstStyle/>
          <a:p>
            <a:r>
              <a:rPr lang="ru-RU" sz="3200" b="1" i="1" dirty="0" smtClean="0">
                <a:solidFill>
                  <a:schemeClr val="bg2">
                    <a:lumMod val="25000"/>
                  </a:schemeClr>
                </a:solidFill>
              </a:rPr>
              <a:t>Интерпретационные</a:t>
            </a:r>
            <a:r>
              <a:rPr lang="ru-RU" sz="3200" i="1" dirty="0" smtClean="0"/>
              <a:t> </a:t>
            </a:r>
            <a:r>
              <a:rPr lang="ru-RU" sz="3200" i="1" dirty="0" smtClean="0">
                <a:solidFill>
                  <a:schemeClr val="bg2">
                    <a:lumMod val="25000"/>
                  </a:schemeClr>
                </a:solidFill>
              </a:rPr>
              <a:t>(объясняющие) вопросы </a:t>
            </a:r>
            <a:r>
              <a:rPr lang="ru-RU" sz="3200" dirty="0" smtClean="0">
                <a:solidFill>
                  <a:schemeClr val="bg2">
                    <a:lumMod val="25000"/>
                  </a:schemeClr>
                </a:solidFill>
              </a:rPr>
              <a:t>. Обычно начинаются со слова «Почему?». В некоторых ситуациях (как об этом говорилось выше) могут восприниматься негативно – как принуждение к оправданию. В других случаях – направлены на установление причинно-следственных связей. «Почему листья на деревьях осенью желтеют?». Если учащийся знает ответ на этот вопрос, тогда он из интерпретационного «превращается» в простой. Следовательно, данный тип вопроса «срабатывает» тогда, когда в ответе на него присутствует элемент самостоятельности</a:t>
            </a:r>
            <a:r>
              <a:rPr lang="ru-RU" dirty="0" smtClean="0">
                <a:solidFill>
                  <a:schemeClr val="bg2">
                    <a:lumMod val="25000"/>
                  </a:schemeClr>
                </a:solidFill>
              </a:rPr>
              <a:t>.</a:t>
            </a:r>
          </a:p>
          <a:p>
            <a:r>
              <a:rPr lang="ru-RU" sz="3300" dirty="0" smtClean="0"/>
              <a:t>Анализ</a:t>
            </a:r>
          </a:p>
          <a:p>
            <a:r>
              <a:rPr lang="ru-RU" sz="3300" dirty="0" smtClean="0">
                <a:solidFill>
                  <a:schemeClr val="bg2">
                    <a:lumMod val="25000"/>
                  </a:schemeClr>
                </a:solidFill>
              </a:rPr>
              <a:t>Почему?</a:t>
            </a:r>
          </a:p>
          <a:p>
            <a:endParaRPr lang="ru-RU"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8229600" cy="5919936"/>
          </a:xfrm>
        </p:spPr>
        <p:txBody>
          <a:bodyPr>
            <a:noAutofit/>
          </a:bodyPr>
          <a:lstStyle/>
          <a:p>
            <a:r>
              <a:rPr lang="ru-RU" sz="3200" b="1" i="1" dirty="0" smtClean="0">
                <a:solidFill>
                  <a:schemeClr val="bg2">
                    <a:lumMod val="25000"/>
                  </a:schemeClr>
                </a:solidFill>
              </a:rPr>
              <a:t>Творческие вопросы</a:t>
            </a:r>
            <a:r>
              <a:rPr lang="ru-RU" sz="3200" i="1" dirty="0" smtClean="0">
                <a:solidFill>
                  <a:schemeClr val="bg2">
                    <a:lumMod val="25000"/>
                  </a:schemeClr>
                </a:solidFill>
              </a:rPr>
              <a:t> </a:t>
            </a:r>
            <a:r>
              <a:rPr lang="ru-RU" sz="3200" dirty="0" smtClean="0">
                <a:solidFill>
                  <a:schemeClr val="bg2">
                    <a:lumMod val="25000"/>
                  </a:schemeClr>
                </a:solidFill>
              </a:rPr>
              <a:t>. Когда в вопросе есть частица «бы», а в его формулировке есть элементы условности, предположения, фантазии прогноза. «Что бы изменилось в мире, если бы у людей было не пять пальцев на каждой руке, а три?», «Как вы думаете, как будет развиваться сюжет фильма после рекламы?»</a:t>
            </a:r>
          </a:p>
          <a:p>
            <a:r>
              <a:rPr lang="ru-RU" sz="3200" dirty="0" smtClean="0"/>
              <a:t>Синтез</a:t>
            </a:r>
          </a:p>
          <a:p>
            <a:r>
              <a:rPr lang="ru-RU" sz="3200" dirty="0" smtClean="0">
                <a:solidFill>
                  <a:schemeClr val="bg2">
                    <a:lumMod val="25000"/>
                  </a:schemeClr>
                </a:solidFill>
              </a:rPr>
              <a:t>Что будет, если..?</a:t>
            </a:r>
          </a:p>
          <a:p>
            <a:endParaRPr lang="ru-RU"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6336704"/>
          </a:xfrm>
        </p:spPr>
        <p:txBody>
          <a:bodyPr>
            <a:normAutofit/>
          </a:bodyPr>
          <a:lstStyle/>
          <a:p>
            <a:r>
              <a:rPr lang="ru-RU" sz="3200" dirty="0" smtClean="0"/>
              <a:t>В педагогике – это мышление оценочное, рефлексивное, развивающееся путем наложения новой информации на жизненный личный опыт.</a:t>
            </a:r>
          </a:p>
          <a:p>
            <a:r>
              <a:rPr lang="ru-RU" sz="3200" dirty="0" smtClean="0"/>
              <a:t>Исходя из этого критическое мышление, по мнению авторов, может </a:t>
            </a:r>
            <a:r>
              <a:rPr lang="ru-RU" sz="3200" b="1" dirty="0" smtClean="0"/>
              <a:t>развивать </a:t>
            </a:r>
            <a:r>
              <a:rPr lang="ru-RU" sz="3200" dirty="0" smtClean="0"/>
              <a:t>следующие </a:t>
            </a:r>
            <a:r>
              <a:rPr lang="ru-RU" sz="3200" b="1" dirty="0" smtClean="0"/>
              <a:t>качества ученика</a:t>
            </a:r>
            <a:r>
              <a:rPr lang="ru-RU" sz="3200" dirty="0" smtClean="0"/>
              <a:t>:</a:t>
            </a:r>
          </a:p>
          <a:p>
            <a:r>
              <a:rPr lang="ru-RU" sz="3200" dirty="0" smtClean="0"/>
              <a:t>1. </a:t>
            </a:r>
            <a:r>
              <a:rPr lang="ru-RU" sz="3200" b="1" dirty="0" smtClean="0"/>
              <a:t>готовность к планированию </a:t>
            </a:r>
            <a:r>
              <a:rPr lang="ru-RU" sz="3200" dirty="0" smtClean="0"/>
              <a:t>(кто ясно мыслит, тот ясно излагает);</a:t>
            </a:r>
          </a:p>
          <a:p>
            <a:r>
              <a:rPr lang="ru-RU" sz="3200" dirty="0" smtClean="0"/>
              <a:t>2. </a:t>
            </a:r>
            <a:r>
              <a:rPr lang="ru-RU" sz="3200" b="1" dirty="0" smtClean="0"/>
              <a:t>гибкость</a:t>
            </a:r>
            <a:r>
              <a:rPr lang="ru-RU" sz="3200" dirty="0" smtClean="0"/>
              <a:t> (восприятие идей других);</a:t>
            </a:r>
          </a:p>
          <a:p>
            <a:r>
              <a:rPr lang="ru-RU" sz="3200" dirty="0" smtClean="0"/>
              <a:t>3. </a:t>
            </a:r>
            <a:r>
              <a:rPr lang="ru-RU" sz="3200" b="1" dirty="0" smtClean="0"/>
              <a:t>настойчивость </a:t>
            </a:r>
            <a:r>
              <a:rPr lang="ru-RU" sz="3200" dirty="0" smtClean="0"/>
              <a:t>(достижение цели);</a:t>
            </a:r>
          </a:p>
          <a:p>
            <a:endParaRPr lang="ru-RU" dirty="0" smtClean="0"/>
          </a:p>
          <a:p>
            <a:endParaRPr lang="ru-R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8229600" cy="5919936"/>
          </a:xfrm>
        </p:spPr>
        <p:txBody>
          <a:bodyPr>
            <a:normAutofit/>
          </a:bodyPr>
          <a:lstStyle/>
          <a:p>
            <a:r>
              <a:rPr lang="ru-RU" sz="3200" dirty="0" smtClean="0"/>
              <a:t>· </a:t>
            </a:r>
            <a:r>
              <a:rPr lang="ru-RU" sz="3200" b="1" dirty="0" smtClean="0">
                <a:solidFill>
                  <a:schemeClr val="bg2">
                    <a:lumMod val="25000"/>
                  </a:schemeClr>
                </a:solidFill>
              </a:rPr>
              <a:t>Оценочные вопросы</a:t>
            </a:r>
            <a:r>
              <a:rPr lang="ru-RU" sz="3200" i="1" dirty="0" smtClean="0"/>
              <a:t> </a:t>
            </a:r>
            <a:r>
              <a:rPr lang="ru-RU" sz="3200" dirty="0" smtClean="0"/>
              <a:t>. </a:t>
            </a:r>
            <a:r>
              <a:rPr lang="ru-RU" sz="3200" dirty="0" smtClean="0">
                <a:solidFill>
                  <a:schemeClr val="bg2">
                    <a:lumMod val="25000"/>
                  </a:schemeClr>
                </a:solidFill>
              </a:rPr>
              <a:t>Эти вопросы направлены на выяснение критериев оценки тех или иных событий, явлений, фактов. «Почему что-то хорошо, а что-то плохо?», «Чем один урок отличается от другого?» и т.д.</a:t>
            </a:r>
          </a:p>
          <a:p>
            <a:r>
              <a:rPr lang="ru-RU" sz="3200" dirty="0" smtClean="0"/>
              <a:t>Оценка</a:t>
            </a:r>
          </a:p>
          <a:p>
            <a:r>
              <a:rPr lang="ru-RU" sz="3200" dirty="0" smtClean="0">
                <a:solidFill>
                  <a:schemeClr val="bg2">
                    <a:lumMod val="25000"/>
                  </a:schemeClr>
                </a:solidFill>
              </a:rPr>
              <a:t>Оценочные вопросы</a:t>
            </a:r>
          </a:p>
          <a:p>
            <a:r>
              <a:rPr lang="ru-RU" sz="3200" dirty="0" smtClean="0">
                <a:solidFill>
                  <a:schemeClr val="bg2">
                    <a:lumMod val="25000"/>
                  </a:schemeClr>
                </a:solidFill>
              </a:rPr>
              <a:t>Как вы относитесь ?</a:t>
            </a:r>
          </a:p>
          <a:p>
            <a:endParaRPr lang="ru-RU" sz="32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1010376"/>
          </a:xfrm>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Приём  «Шесть шляп мышления».</a:t>
            </a:r>
            <a:r>
              <a:rPr lang="ru-RU" dirty="0" smtClean="0"/>
              <a:t/>
            </a:r>
            <a:br>
              <a:rPr lang="ru-RU" dirty="0" smtClean="0"/>
            </a:br>
            <a:endParaRPr lang="ru-RU" dirty="0"/>
          </a:p>
        </p:txBody>
      </p:sp>
      <p:sp>
        <p:nvSpPr>
          <p:cNvPr id="4" name="Содержимое 3"/>
          <p:cNvSpPr>
            <a:spLocks noGrp="1"/>
          </p:cNvSpPr>
          <p:nvPr>
            <p:ph idx="1"/>
          </p:nvPr>
        </p:nvSpPr>
        <p:spPr>
          <a:xfrm>
            <a:off x="457200" y="1196752"/>
            <a:ext cx="6995120" cy="4968552"/>
          </a:xfrm>
        </p:spPr>
        <p:txBody>
          <a:bodyPr>
            <a:normAutofit fontScale="92500" lnSpcReduction="10000"/>
          </a:bodyPr>
          <a:lstStyle/>
          <a:p>
            <a:r>
              <a:rPr lang="ru-RU" sz="2800" b="1" dirty="0" smtClean="0"/>
              <a:t>Красная шляпа:</a:t>
            </a:r>
            <a:r>
              <a:rPr lang="ru-RU" sz="2800" dirty="0" smtClean="0"/>
              <a:t> Чувства, догадки и интуитивные прозрения. То есть эмоциональное восприятие увиденного, услышанного, без обоснования причин сомнений.</a:t>
            </a:r>
          </a:p>
          <a:p>
            <a:r>
              <a:rPr lang="ru-RU" sz="2800" b="1" dirty="0" smtClean="0"/>
              <a:t>Зеленая шляпа:</a:t>
            </a:r>
            <a:r>
              <a:rPr lang="ru-RU" sz="2800" dirty="0" smtClean="0"/>
              <a:t> Фокусировка на </a:t>
            </a:r>
            <a:r>
              <a:rPr lang="ru-RU" sz="2800" b="1" dirty="0" smtClean="0"/>
              <a:t>творчестве</a:t>
            </a:r>
            <a:r>
              <a:rPr lang="ru-RU" sz="2800" dirty="0" smtClean="0"/>
              <a:t>, альтернативах, новых возможностях и </a:t>
            </a:r>
            <a:r>
              <a:rPr lang="ru-RU" sz="2800" b="1" dirty="0" smtClean="0"/>
              <a:t>идеях</a:t>
            </a:r>
            <a:r>
              <a:rPr lang="ru-RU" sz="2800" dirty="0" smtClean="0"/>
              <a:t>.</a:t>
            </a:r>
          </a:p>
          <a:p>
            <a:r>
              <a:rPr lang="ru-RU" sz="2800" b="1" dirty="0" smtClean="0"/>
              <a:t>Синяя шляпа: </a:t>
            </a:r>
            <a:r>
              <a:rPr lang="ru-RU" sz="2800" dirty="0" smtClean="0"/>
              <a:t>Управление мыслительными процессами. Организация мышления. Мышление о мышлении. Чего мы достигли? Что нужно сделать дальше?</a:t>
            </a:r>
          </a:p>
          <a:p>
            <a:endParaRPr lang="ru-RU" dirty="0"/>
          </a:p>
        </p:txBody>
      </p:sp>
      <p:pic>
        <p:nvPicPr>
          <p:cNvPr id="5" name="Рисунок 4" descr="Edward_Bono">
            <a:hlinkClick r:id="rId2"/>
          </p:cNvPr>
          <p:cNvPicPr/>
          <p:nvPr/>
        </p:nvPicPr>
        <p:blipFill>
          <a:blip r:embed="rId3" cstate="print"/>
          <a:srcRect/>
          <a:stretch>
            <a:fillRect/>
          </a:stretch>
        </p:blipFill>
        <p:spPr bwMode="auto">
          <a:xfrm>
            <a:off x="6876256" y="0"/>
            <a:ext cx="2267744" cy="2060848"/>
          </a:xfrm>
          <a:prstGeom prst="rect">
            <a:avLst/>
          </a:prstGeom>
          <a:noFill/>
          <a:ln w="9525">
            <a:noFill/>
            <a:miter lim="800000"/>
            <a:headEnd/>
            <a:tailEnd/>
          </a:ln>
        </p:spPr>
      </p:pic>
      <p:sp>
        <p:nvSpPr>
          <p:cNvPr id="7" name="TextBox 6"/>
          <p:cNvSpPr txBox="1"/>
          <p:nvPr/>
        </p:nvSpPr>
        <p:spPr>
          <a:xfrm>
            <a:off x="7380312" y="2276872"/>
            <a:ext cx="1512168" cy="2862322"/>
          </a:xfrm>
          <a:prstGeom prst="rect">
            <a:avLst/>
          </a:prstGeom>
          <a:noFill/>
        </p:spPr>
        <p:txBody>
          <a:bodyPr wrap="square" rtlCol="0">
            <a:spAutoFit/>
          </a:bodyPr>
          <a:lstStyle/>
          <a:p>
            <a:r>
              <a:rPr lang="ru-RU" dirty="0" smtClean="0"/>
              <a:t>Известный британский психолог, эксперт в области творческого мышления и писатель </a:t>
            </a:r>
            <a:r>
              <a:rPr lang="ru-RU" b="1" dirty="0" smtClean="0"/>
              <a:t>Эдвард де </a:t>
            </a:r>
            <a:r>
              <a:rPr lang="ru-RU" b="1" dirty="0" err="1" smtClean="0"/>
              <a:t>Боно</a:t>
            </a:r>
            <a:r>
              <a:rPr lang="ru-RU" dirty="0" smtClean="0"/>
              <a:t>,</a:t>
            </a:r>
            <a:endParaRPr lang="ru-RU"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52128"/>
          </a:xfrm>
        </p:spPr>
        <p:txBody>
          <a:bodyPr>
            <a:normAutofit fontScale="90000"/>
          </a:bodyPr>
          <a:lstStyle/>
          <a:p>
            <a:r>
              <a:rPr lang="ru-RU" b="1" dirty="0" smtClean="0"/>
              <a:t>Приём  «Шесть шляп  мышления».</a:t>
            </a:r>
            <a:endParaRPr lang="ru-RU" dirty="0"/>
          </a:p>
        </p:txBody>
      </p:sp>
      <p:sp>
        <p:nvSpPr>
          <p:cNvPr id="3" name="Содержимое 2"/>
          <p:cNvSpPr>
            <a:spLocks noGrp="1"/>
          </p:cNvSpPr>
          <p:nvPr>
            <p:ph idx="1"/>
          </p:nvPr>
        </p:nvSpPr>
        <p:spPr>
          <a:xfrm>
            <a:off x="457200" y="1340768"/>
            <a:ext cx="8229600" cy="4983832"/>
          </a:xfrm>
        </p:spPr>
        <p:txBody>
          <a:bodyPr>
            <a:normAutofit lnSpcReduction="10000"/>
          </a:bodyPr>
          <a:lstStyle/>
          <a:p>
            <a:r>
              <a:rPr lang="ru-RU" b="1" dirty="0" smtClean="0"/>
              <a:t>Белая шляпа</a:t>
            </a:r>
            <a:r>
              <a:rPr lang="ru-RU" dirty="0" smtClean="0"/>
              <a:t>: В данной ситуации принимается и обсуждается подробная и необходимая информация. </a:t>
            </a:r>
            <a:r>
              <a:rPr lang="ru-RU" b="1" dirty="0" smtClean="0"/>
              <a:t>Только факты</a:t>
            </a:r>
            <a:r>
              <a:rPr lang="ru-RU" dirty="0" smtClean="0"/>
              <a:t>. Уточняются, при необходимости конкретизируются, подбираются новые данные.</a:t>
            </a:r>
          </a:p>
          <a:p>
            <a:r>
              <a:rPr lang="ru-RU" b="1" dirty="0" smtClean="0"/>
              <a:t>Желтая шляпа: </a:t>
            </a:r>
            <a:r>
              <a:rPr lang="ru-RU" dirty="0" smtClean="0"/>
              <a:t>Исследование возможных выгод и положительных сторон. Не просто </a:t>
            </a:r>
            <a:r>
              <a:rPr lang="ru-RU" b="1" dirty="0" smtClean="0"/>
              <a:t>позитивная оценка</a:t>
            </a:r>
            <a:r>
              <a:rPr lang="ru-RU" dirty="0" smtClean="0"/>
              <a:t> данного события, явления, факта, а </a:t>
            </a:r>
            <a:r>
              <a:rPr lang="ru-RU" b="1" dirty="0" smtClean="0"/>
              <a:t>поиск </a:t>
            </a:r>
            <a:r>
              <a:rPr lang="ru-RU" dirty="0" smtClean="0"/>
              <a:t>доказательств, аргументов.</a:t>
            </a:r>
          </a:p>
          <a:p>
            <a:r>
              <a:rPr lang="ru-RU" b="1" dirty="0" smtClean="0"/>
              <a:t>Черная шляпа:</a:t>
            </a:r>
            <a:r>
              <a:rPr lang="ru-RU" dirty="0" smtClean="0"/>
              <a:t> Критическое отношение к событию, явлению. Необходимо высказать </a:t>
            </a:r>
            <a:r>
              <a:rPr lang="ru-RU" b="1" dirty="0" smtClean="0"/>
              <a:t>сомнение</a:t>
            </a:r>
            <a:r>
              <a:rPr lang="ru-RU" dirty="0" smtClean="0"/>
              <a:t> в целесообразности, найти аргументы против.</a:t>
            </a:r>
          </a:p>
          <a:p>
            <a:pPr>
              <a:buNone/>
            </a:pPr>
            <a:endParaRPr lang="ru-RU"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6866" name="Picture 2" descr="C:\Users\User\Desktop\1 к педсовету декабрь 2015\крит мышл картинки\img38.jpg"/>
          <p:cNvPicPr>
            <a:picLocks noGrp="1" noChangeAspect="1" noChangeArrowheads="1"/>
          </p:cNvPicPr>
          <p:nvPr>
            <p:ph idx="1"/>
          </p:nvPr>
        </p:nvPicPr>
        <p:blipFill>
          <a:blip r:embed="rId2" cstate="print"/>
          <a:srcRect/>
          <a:stretch>
            <a:fillRect/>
          </a:stretch>
        </p:blipFill>
        <p:spPr bwMode="auto">
          <a:xfrm>
            <a:off x="0" y="188640"/>
            <a:ext cx="9144000" cy="6669359"/>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152128"/>
          </a:xfrm>
        </p:spPr>
        <p:txBody>
          <a:bodyPr>
            <a:normAutofit fontScale="90000"/>
          </a:bodyPr>
          <a:lstStyle/>
          <a:p>
            <a:r>
              <a:rPr lang="ru-RU" b="1" dirty="0" smtClean="0"/>
              <a:t>Стратегия «Вопросительные слова». Слова.   Темы.</a:t>
            </a:r>
            <a:endParaRPr lang="ru-RU" dirty="0"/>
          </a:p>
        </p:txBody>
      </p:sp>
      <p:sp>
        <p:nvSpPr>
          <p:cNvPr id="3" name="Содержимое 2"/>
          <p:cNvSpPr>
            <a:spLocks noGrp="1"/>
          </p:cNvSpPr>
          <p:nvPr>
            <p:ph idx="1"/>
          </p:nvPr>
        </p:nvSpPr>
        <p:spPr>
          <a:xfrm>
            <a:off x="457200" y="1340768"/>
            <a:ext cx="8229600" cy="4983832"/>
          </a:xfrm>
        </p:spPr>
        <p:txBody>
          <a:bodyPr/>
          <a:lstStyle/>
          <a:p>
            <a:r>
              <a:rPr lang="ru-RU" dirty="0" err="1" smtClean="0"/>
              <a:t>Kак</a:t>
            </a:r>
            <a:r>
              <a:rPr lang="ru-RU" dirty="0" smtClean="0"/>
              <a:t>? </a:t>
            </a:r>
            <a:br>
              <a:rPr lang="ru-RU" dirty="0" smtClean="0"/>
            </a:br>
            <a:r>
              <a:rPr lang="ru-RU" dirty="0" smtClean="0"/>
              <a:t>Что? </a:t>
            </a:r>
            <a:br>
              <a:rPr lang="ru-RU" dirty="0" smtClean="0"/>
            </a:br>
            <a:r>
              <a:rPr lang="ru-RU" dirty="0" smtClean="0"/>
              <a:t>Где? </a:t>
            </a:r>
            <a:br>
              <a:rPr lang="ru-RU" dirty="0" smtClean="0"/>
            </a:br>
            <a:r>
              <a:rPr lang="ru-RU" dirty="0" smtClean="0"/>
              <a:t>Почему? </a:t>
            </a:r>
            <a:br>
              <a:rPr lang="ru-RU" dirty="0" smtClean="0"/>
            </a:br>
            <a:r>
              <a:rPr lang="ru-RU" dirty="0" smtClean="0"/>
              <a:t>Сколько? </a:t>
            </a:r>
            <a:br>
              <a:rPr lang="ru-RU" dirty="0" smtClean="0"/>
            </a:br>
            <a:r>
              <a:rPr lang="ru-RU" dirty="0" smtClean="0"/>
              <a:t>Откуда? </a:t>
            </a:r>
            <a:br>
              <a:rPr lang="ru-RU" dirty="0" smtClean="0"/>
            </a:br>
            <a:r>
              <a:rPr lang="ru-RU" dirty="0" err="1" smtClean="0"/>
              <a:t>Kакой</a:t>
            </a:r>
            <a:r>
              <a:rPr lang="ru-RU" dirty="0" smtClean="0"/>
              <a:t>? </a:t>
            </a:r>
            <a:br>
              <a:rPr lang="ru-RU" dirty="0" smtClean="0"/>
            </a:br>
            <a:r>
              <a:rPr lang="ru-RU" dirty="0" smtClean="0"/>
              <a:t>Зачем? </a:t>
            </a:r>
            <a:br>
              <a:rPr lang="ru-RU" dirty="0" smtClean="0"/>
            </a:br>
            <a:r>
              <a:rPr lang="ru-RU" dirty="0" err="1" smtClean="0"/>
              <a:t>Kаким</a:t>
            </a:r>
            <a:r>
              <a:rPr lang="ru-RU" dirty="0" smtClean="0"/>
              <a:t> образом? </a:t>
            </a:r>
            <a:br>
              <a:rPr lang="ru-RU" dirty="0" smtClean="0"/>
            </a:br>
            <a:r>
              <a:rPr lang="ru-RU" dirty="0" err="1" smtClean="0"/>
              <a:t>Kакая</a:t>
            </a:r>
            <a:r>
              <a:rPr lang="ru-RU" dirty="0" smtClean="0"/>
              <a:t> взаимосвязь? </a:t>
            </a:r>
            <a:br>
              <a:rPr lang="ru-RU" dirty="0" smtClean="0"/>
            </a:br>
            <a:r>
              <a:rPr lang="ru-RU" dirty="0" smtClean="0"/>
              <a:t>Из чего состоит? </a:t>
            </a:r>
            <a:br>
              <a:rPr lang="ru-RU" dirty="0" smtClean="0"/>
            </a:br>
            <a:r>
              <a:rPr lang="ru-RU" dirty="0" err="1" smtClean="0"/>
              <a:t>Kаково</a:t>
            </a:r>
            <a:r>
              <a:rPr lang="ru-RU" dirty="0" smtClean="0"/>
              <a:t> назначение?</a:t>
            </a:r>
            <a:endParaRPr lang="ru-RU"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0"/>
            <a:ext cx="8229600" cy="6858000"/>
          </a:xfrm>
        </p:spPr>
        <p:txBody>
          <a:bodyPr>
            <a:normAutofit/>
          </a:bodyPr>
          <a:lstStyle/>
          <a:p>
            <a:r>
              <a:rPr lang="ru-RU" dirty="0" smtClean="0"/>
              <a:t>Эта стратегия используется тогда, когда учащиеся уже имеют некоторые сведения по теме, когда они могут воссоздать несколько базовых понятий на основе материала. «Вопросительные слова» помогают им создать «поле интереса».</a:t>
            </a:r>
          </a:p>
          <a:p>
            <a:r>
              <a:rPr lang="ru-RU" dirty="0" smtClean="0"/>
              <a:t>Учитель просит учащихся воссоздать различные понятия, связанные с темой и записать их в правую колонку </a:t>
            </a:r>
            <a:r>
              <a:rPr lang="ru-RU" dirty="0" err="1" smtClean="0"/>
              <a:t>двухчастной</a:t>
            </a:r>
            <a:r>
              <a:rPr lang="ru-RU" dirty="0" smtClean="0"/>
              <a:t> таблицы. В левую же часть ученики записывают разные вопросительные слова (не менее </a:t>
            </a:r>
            <a:r>
              <a:rPr lang="ru-RU" dirty="0" err="1" smtClean="0"/>
              <a:t>восьми-десяти</a:t>
            </a:r>
            <a:r>
              <a:rPr lang="ru-RU" dirty="0" smtClean="0"/>
              <a:t>). После этого им предлагается в течение 5–7 минут сформулировать как можно больше вопросов, сочетая элементы обеих колонок. Эту работу можно осуществлять как индивидуально, так и в парах.</a:t>
            </a:r>
          </a:p>
          <a:p>
            <a:r>
              <a:rPr lang="ru-RU" dirty="0" smtClean="0"/>
              <a:t>Одно условие! Учащиеся не должны знать ответы на свои вопросы.</a:t>
            </a:r>
            <a:endParaRPr lang="ru-RU"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8229600" cy="5919936"/>
          </a:xfrm>
        </p:spPr>
        <p:txBody>
          <a:bodyPr>
            <a:normAutofit/>
          </a:bodyPr>
          <a:lstStyle/>
          <a:p>
            <a:r>
              <a:rPr lang="ru-RU" sz="3200" dirty="0" smtClean="0"/>
              <a:t>Затем – мы просим учащихся обсудить свои списки и выбрать два (три-четыре) наиболее интересных (продуктивных, неожиданных, проницательных и т.д.) вопросов. Перед тем, как они зачитают результаты своей работы перед всей группой (классом), им предлагается подумать, на основании каких критериев они осуществили свой выбор. Не все сразу смогут дать аргументированные ответы</a:t>
            </a:r>
            <a:endParaRPr lang="ru-RU" sz="32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936104"/>
          </a:xfrm>
        </p:spPr>
        <p:txBody>
          <a:bodyPr/>
          <a:lstStyle/>
          <a:p>
            <a:r>
              <a:rPr lang="ru-RU" b="1" dirty="0" smtClean="0"/>
              <a:t>Приём «</a:t>
            </a:r>
            <a:r>
              <a:rPr lang="ru-RU" b="1" dirty="0" err="1" smtClean="0"/>
              <a:t>Даймонд</a:t>
            </a:r>
            <a:r>
              <a:rPr lang="ru-RU" b="1" dirty="0" smtClean="0"/>
              <a:t>».</a:t>
            </a:r>
            <a:endParaRPr lang="ru-RU" dirty="0"/>
          </a:p>
        </p:txBody>
      </p:sp>
      <p:sp>
        <p:nvSpPr>
          <p:cNvPr id="3" name="Содержимое 2"/>
          <p:cNvSpPr>
            <a:spLocks noGrp="1"/>
          </p:cNvSpPr>
          <p:nvPr>
            <p:ph idx="1"/>
          </p:nvPr>
        </p:nvSpPr>
        <p:spPr>
          <a:xfrm>
            <a:off x="251520" y="1340768"/>
            <a:ext cx="8640960" cy="5328592"/>
          </a:xfrm>
        </p:spPr>
        <p:txBody>
          <a:bodyPr>
            <a:normAutofit fontScale="77500" lnSpcReduction="20000"/>
          </a:bodyPr>
          <a:lstStyle/>
          <a:p>
            <a:pPr>
              <a:buNone/>
            </a:pPr>
            <a:r>
              <a:rPr lang="ru-RU" b="1" dirty="0" smtClean="0"/>
              <a:t>     </a:t>
            </a:r>
            <a:r>
              <a:rPr lang="ru-RU" dirty="0" smtClean="0"/>
              <a:t>Стихотворение из семи строк. Первая и седьмая - антонимы.</a:t>
            </a:r>
            <a:br>
              <a:rPr lang="ru-RU" dirty="0" smtClean="0"/>
            </a:br>
            <a:r>
              <a:rPr lang="ru-RU" dirty="0" smtClean="0"/>
              <a:t>Вторая - два: прилагательное и причастие, относящиеся к существительному.</a:t>
            </a:r>
            <a:br>
              <a:rPr lang="ru-RU" dirty="0" smtClean="0"/>
            </a:br>
            <a:r>
              <a:rPr lang="ru-RU" dirty="0" smtClean="0"/>
              <a:t>Третья - три глагола, относящихся к первому существительному.</a:t>
            </a:r>
            <a:br>
              <a:rPr lang="ru-RU" dirty="0" smtClean="0"/>
            </a:br>
            <a:r>
              <a:rPr lang="ru-RU" dirty="0" smtClean="0"/>
              <a:t>Четвёртая - два противоположных по смыслу нераспространённых предложения, в качестве подлежащего выступают существительные первой и последней строчки.</a:t>
            </a:r>
            <a:br>
              <a:rPr lang="ru-RU" dirty="0" smtClean="0"/>
            </a:br>
            <a:r>
              <a:rPr lang="ru-RU" dirty="0" smtClean="0"/>
              <a:t>Пятая и шестая строчки зеркально повторяют вторую и третью, только относятся к последнему существительному.</a:t>
            </a:r>
            <a:br>
              <a:rPr lang="ru-RU" dirty="0" smtClean="0"/>
            </a:br>
            <a:r>
              <a:rPr lang="ru-RU" dirty="0" smtClean="0"/>
              <a:t/>
            </a:r>
            <a:br>
              <a:rPr lang="ru-RU" dirty="0" smtClean="0"/>
            </a:br>
            <a:endParaRPr lang="ru-RU" dirty="0" smtClean="0"/>
          </a:p>
          <a:p>
            <a:r>
              <a:rPr lang="ru-RU" sz="3100" b="1" dirty="0" smtClean="0"/>
              <a:t>Встреча.</a:t>
            </a:r>
            <a:br>
              <a:rPr lang="ru-RU" sz="3100" b="1" dirty="0" smtClean="0"/>
            </a:br>
            <a:r>
              <a:rPr lang="ru-RU" sz="3100" b="1" dirty="0" smtClean="0"/>
              <a:t>Наступившая, желанная.</a:t>
            </a:r>
            <a:br>
              <a:rPr lang="ru-RU" sz="3100" b="1" dirty="0" smtClean="0"/>
            </a:br>
            <a:r>
              <a:rPr lang="ru-RU" sz="3100" b="1" dirty="0" smtClean="0"/>
              <a:t>Тревожит, радует, происходит.</a:t>
            </a:r>
            <a:br>
              <a:rPr lang="ru-RU" sz="3100" b="1" dirty="0" smtClean="0"/>
            </a:br>
            <a:r>
              <a:rPr lang="ru-RU" sz="3100" b="1" dirty="0" smtClean="0"/>
              <a:t>Встреча состоялась, разлука впереди.</a:t>
            </a:r>
            <a:br>
              <a:rPr lang="ru-RU" sz="3100" b="1" dirty="0" smtClean="0"/>
            </a:br>
            <a:r>
              <a:rPr lang="ru-RU" sz="3100" b="1" dirty="0" smtClean="0"/>
              <a:t>Горькая, долгая.</a:t>
            </a:r>
            <a:br>
              <a:rPr lang="ru-RU" sz="3100" b="1" dirty="0" smtClean="0"/>
            </a:br>
            <a:r>
              <a:rPr lang="ru-RU" sz="3100" b="1" dirty="0" smtClean="0"/>
              <a:t>Бередит, томит, печалит.</a:t>
            </a:r>
            <a:br>
              <a:rPr lang="ru-RU" sz="3100" b="1" dirty="0" smtClean="0"/>
            </a:br>
            <a:r>
              <a:rPr lang="ru-RU" sz="3100" b="1" dirty="0" smtClean="0"/>
              <a:t>Разлука.</a:t>
            </a:r>
            <a:r>
              <a:rPr lang="ru-RU" sz="3100" dirty="0" smtClean="0"/>
              <a:t/>
            </a:r>
            <a:br>
              <a:rPr lang="ru-RU" sz="3100" dirty="0" smtClean="0"/>
            </a:br>
            <a:endParaRPr lang="ru-RU" sz="31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96144"/>
          </a:xfrm>
        </p:spPr>
        <p:txBody>
          <a:bodyPr>
            <a:normAutofit fontScale="90000"/>
          </a:bodyPr>
          <a:lstStyle/>
          <a:p>
            <a:r>
              <a:rPr lang="ru-RU" b="1" dirty="0" smtClean="0"/>
              <a:t>Схема «</a:t>
            </a:r>
            <a:r>
              <a:rPr lang="ru-RU" b="1" dirty="0" err="1" smtClean="0"/>
              <a:t>Фишбоун</a:t>
            </a:r>
            <a:r>
              <a:rPr lang="ru-RU" b="1" dirty="0" smtClean="0"/>
              <a:t>» или «Рыбий скелет».</a:t>
            </a:r>
            <a:endParaRPr lang="ru-RU" dirty="0"/>
          </a:p>
        </p:txBody>
      </p:sp>
      <p:sp>
        <p:nvSpPr>
          <p:cNvPr id="3" name="Содержимое 2"/>
          <p:cNvSpPr>
            <a:spLocks noGrp="1"/>
          </p:cNvSpPr>
          <p:nvPr>
            <p:ph idx="1"/>
          </p:nvPr>
        </p:nvSpPr>
        <p:spPr>
          <a:xfrm>
            <a:off x="457200" y="1484784"/>
            <a:ext cx="8229600" cy="4839816"/>
          </a:xfrm>
        </p:spPr>
        <p:txBody>
          <a:bodyPr>
            <a:normAutofit fontScale="92500"/>
          </a:bodyPr>
          <a:lstStyle/>
          <a:p>
            <a:r>
              <a:rPr lang="ru-RU" sz="3200" dirty="0" smtClean="0"/>
              <a:t>Данная графическая техника помогает структурировать процесс, идентифицировать возможные причины проблемы (отсюда еще одно название – причинные (причинно-следственные) диаграммы (причинные карты)). Такой вид диаграмм позволяет проанализировать причины событий более глубоко, поставить цели, показать внутренние связи между разными частями проблемы.</a:t>
            </a:r>
          </a:p>
          <a:p>
            <a:endParaRPr lang="ru-RU"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I:\к педсовету декабрь 2015\литература\htmlconvd-jK51xT_html_m70bf911a.jpg"/>
          <p:cNvPicPr>
            <a:picLocks noGrp="1" noChangeAspect="1" noChangeArrowheads="1"/>
          </p:cNvPicPr>
          <p:nvPr>
            <p:ph idx="1"/>
          </p:nvPr>
        </p:nvPicPr>
        <p:blipFill>
          <a:blip r:embed="rId2" cstate="print"/>
          <a:srcRect/>
          <a:stretch>
            <a:fillRect/>
          </a:stretch>
        </p:blipFill>
        <p:spPr bwMode="auto">
          <a:xfrm>
            <a:off x="0" y="260648"/>
            <a:ext cx="9154914" cy="65973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476672"/>
            <a:ext cx="8229600" cy="227416"/>
          </a:xfrm>
        </p:spPr>
        <p:txBody>
          <a:bodyPr>
            <a:normAutofit fontScale="90000"/>
          </a:bodyPr>
          <a:lstStyle/>
          <a:p>
            <a:endParaRPr lang="ru-RU" dirty="0"/>
          </a:p>
        </p:txBody>
      </p:sp>
      <p:sp>
        <p:nvSpPr>
          <p:cNvPr id="3" name="Содержимое 2"/>
          <p:cNvSpPr>
            <a:spLocks noGrp="1"/>
          </p:cNvSpPr>
          <p:nvPr>
            <p:ph idx="1"/>
          </p:nvPr>
        </p:nvSpPr>
        <p:spPr>
          <a:xfrm>
            <a:off x="457200" y="0"/>
            <a:ext cx="8229600" cy="6858000"/>
          </a:xfrm>
        </p:spPr>
        <p:txBody>
          <a:bodyPr>
            <a:noAutofit/>
          </a:bodyPr>
          <a:lstStyle/>
          <a:p>
            <a:r>
              <a:rPr lang="ru-RU" sz="3200" dirty="0" smtClean="0"/>
              <a:t>4. </a:t>
            </a:r>
            <a:r>
              <a:rPr lang="ru-RU" sz="3200" b="1" dirty="0" smtClean="0"/>
              <a:t>готовность исправлять свои ошибки </a:t>
            </a:r>
            <a:r>
              <a:rPr lang="ru-RU" sz="3200" dirty="0" smtClean="0"/>
              <a:t>(воспользоваться ошибкой для продолжения обучения);</a:t>
            </a:r>
          </a:p>
          <a:p>
            <a:r>
              <a:rPr lang="ru-RU" sz="3200" dirty="0" smtClean="0"/>
              <a:t>5. </a:t>
            </a:r>
            <a:r>
              <a:rPr lang="ru-RU" sz="3200" b="1" dirty="0" smtClean="0"/>
              <a:t>осознание (</a:t>
            </a:r>
            <a:r>
              <a:rPr lang="ru-RU" sz="3200" dirty="0" smtClean="0"/>
              <a:t>отслеживание хода рассуждений);</a:t>
            </a:r>
          </a:p>
          <a:p>
            <a:r>
              <a:rPr lang="ru-RU" sz="3200" dirty="0" smtClean="0"/>
              <a:t>6. </a:t>
            </a:r>
            <a:r>
              <a:rPr lang="ru-RU" sz="3200" b="1" dirty="0" smtClean="0"/>
              <a:t>поиск компромиссных решений </a:t>
            </a:r>
            <a:r>
              <a:rPr lang="ru-RU" sz="3200" dirty="0" smtClean="0"/>
              <a:t>(важно, чтобы принятые решения воспринимались другими людьми).</a:t>
            </a:r>
          </a:p>
          <a:p>
            <a:r>
              <a:rPr lang="ru-RU" sz="3200" dirty="0" smtClean="0"/>
              <a:t>Критическое мышление означает не негативность суждений или критику, а разумное рассмотрение многих подходов, чтобы выносить обоснованные суждения и решения. </a:t>
            </a:r>
            <a:endParaRPr lang="ru-RU" sz="32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20688"/>
            <a:ext cx="8229600" cy="5703912"/>
          </a:xfrm>
        </p:spPr>
        <p:txBody>
          <a:bodyPr/>
          <a:lstStyle/>
          <a:p>
            <a:r>
              <a:rPr lang="ru-RU" sz="3200" dirty="0" smtClean="0"/>
              <a:t>Голова – вопрос темы, </a:t>
            </a:r>
          </a:p>
          <a:p>
            <a:r>
              <a:rPr lang="ru-RU" sz="3200" dirty="0" smtClean="0"/>
              <a:t>верхние косточки – основные понятия темы, </a:t>
            </a:r>
          </a:p>
          <a:p>
            <a:r>
              <a:rPr lang="ru-RU" sz="3200" dirty="0" smtClean="0"/>
              <a:t>нижние косточки – суть понятий,</a:t>
            </a:r>
          </a:p>
          <a:p>
            <a:r>
              <a:rPr lang="ru-RU" sz="3200" dirty="0" smtClean="0"/>
              <a:t> хвост – ответ на вопрос.</a:t>
            </a:r>
          </a:p>
          <a:p>
            <a:r>
              <a:rPr lang="ru-RU" sz="3200" dirty="0" smtClean="0"/>
              <a:t> Записи должны быть краткими, представлять собой ключевые слова или фразы, отражающие суть.</a:t>
            </a:r>
          </a:p>
          <a:p>
            <a:endParaRPr lang="ru-RU"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9698" name="Picture 2" descr="C:\Users\User\Desktop\1 к педсовету декабрь 2015\крит мышл картинки\img12 (1).jpg"/>
          <p:cNvPicPr>
            <a:picLocks noGrp="1" noChangeAspect="1" noChangeArrowheads="1"/>
          </p:cNvPicPr>
          <p:nvPr>
            <p:ph idx="1"/>
          </p:nvPr>
        </p:nvPicPr>
        <p:blipFill>
          <a:blip r:embed="rId2" cstate="print"/>
          <a:srcRect/>
          <a:stretch>
            <a:fillRect/>
          </a:stretch>
        </p:blipFill>
        <p:spPr bwMode="auto">
          <a:xfrm>
            <a:off x="0" y="260648"/>
            <a:ext cx="9144000" cy="6597352"/>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3794" name="Picture 2" descr="C:\Users\User\Desktop\1 к педсовету декабрь 2015\крит мышл картинки\img18.jpg"/>
          <p:cNvPicPr>
            <a:picLocks noGrp="1" noChangeAspect="1" noChangeArrowheads="1"/>
          </p:cNvPicPr>
          <p:nvPr>
            <p:ph idx="1"/>
          </p:nvPr>
        </p:nvPicPr>
        <p:blipFill>
          <a:blip r:embed="rId2" cstate="print"/>
          <a:srcRect/>
          <a:stretch>
            <a:fillRect/>
          </a:stretch>
        </p:blipFill>
        <p:spPr bwMode="auto">
          <a:xfrm>
            <a:off x="0" y="188640"/>
            <a:ext cx="9144000" cy="666936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864096"/>
          </a:xfrm>
        </p:spPr>
        <p:txBody>
          <a:bodyPr/>
          <a:lstStyle/>
          <a:p>
            <a:r>
              <a:rPr lang="ru-RU" b="1" dirty="0" smtClean="0"/>
              <a:t>Приём «</a:t>
            </a:r>
            <a:r>
              <a:rPr lang="ru-RU" b="1" dirty="0" err="1" smtClean="0"/>
              <a:t>Хайку</a:t>
            </a:r>
            <a:r>
              <a:rPr lang="ru-RU" b="1" dirty="0" smtClean="0"/>
              <a:t>».</a:t>
            </a:r>
            <a:endParaRPr lang="ru-RU" dirty="0"/>
          </a:p>
        </p:txBody>
      </p:sp>
      <p:sp>
        <p:nvSpPr>
          <p:cNvPr id="3" name="Содержимое 2"/>
          <p:cNvSpPr>
            <a:spLocks noGrp="1"/>
          </p:cNvSpPr>
          <p:nvPr>
            <p:ph idx="1"/>
          </p:nvPr>
        </p:nvSpPr>
        <p:spPr>
          <a:xfrm>
            <a:off x="251520" y="1196752"/>
            <a:ext cx="8640960" cy="5400600"/>
          </a:xfrm>
        </p:spPr>
        <p:txBody>
          <a:bodyPr>
            <a:normAutofit fontScale="92500" lnSpcReduction="10000"/>
          </a:bodyPr>
          <a:lstStyle/>
          <a:p>
            <a:r>
              <a:rPr lang="ru-RU" b="1" dirty="0" err="1" smtClean="0"/>
              <a:t>Хайку</a:t>
            </a:r>
            <a:r>
              <a:rPr lang="ru-RU" dirty="0" smtClean="0"/>
              <a:t> – национальная японская форма поэзии, жанр поэтической миниатюры, просто, лаконично, ёмко и достоверно изображающий природу и человека в их нерасторжимом единстве. </a:t>
            </a:r>
            <a:br>
              <a:rPr lang="ru-RU" dirty="0" smtClean="0"/>
            </a:br>
            <a:r>
              <a:rPr lang="ru-RU" dirty="0" smtClean="0"/>
              <a:t>   Традиционное японское </a:t>
            </a:r>
            <a:r>
              <a:rPr lang="ru-RU" dirty="0" err="1" smtClean="0"/>
              <a:t>хайку</a:t>
            </a:r>
            <a:r>
              <a:rPr lang="ru-RU" dirty="0" smtClean="0"/>
              <a:t> – это 17-сложное стихотворение, записываемое в один столбец (строку) и состоящее из трёх ритмических частей по 5-7-5 слогов. Внутренне </a:t>
            </a:r>
            <a:r>
              <a:rPr lang="ru-RU" dirty="0" err="1" smtClean="0"/>
              <a:t>хайку</a:t>
            </a:r>
            <a:r>
              <a:rPr lang="ru-RU" dirty="0" smtClean="0"/>
              <a:t> делится, как правило, на две смысловые части </a:t>
            </a:r>
            <a:r>
              <a:rPr lang="ru-RU" b="1" dirty="0" smtClean="0"/>
              <a:t>12+5</a:t>
            </a:r>
            <a:r>
              <a:rPr lang="ru-RU" dirty="0" smtClean="0"/>
              <a:t> или </a:t>
            </a:r>
            <a:r>
              <a:rPr lang="ru-RU" b="1" dirty="0" smtClean="0"/>
              <a:t>5+12</a:t>
            </a:r>
            <a:r>
              <a:rPr lang="ru-RU" dirty="0" smtClean="0"/>
              <a:t>. Переводы и </a:t>
            </a:r>
            <a:r>
              <a:rPr lang="ru-RU" dirty="0" err="1" smtClean="0"/>
              <a:t>хайку</a:t>
            </a:r>
            <a:r>
              <a:rPr lang="ru-RU" dirty="0" smtClean="0"/>
              <a:t>, сочиненные на других языках, принято записывать в </a:t>
            </a:r>
            <a:r>
              <a:rPr lang="ru-RU" b="1" dirty="0" smtClean="0"/>
              <a:t>три строки.</a:t>
            </a:r>
          </a:p>
          <a:p>
            <a:r>
              <a:rPr lang="ru-RU" dirty="0" smtClean="0"/>
              <a:t> </a:t>
            </a:r>
            <a:r>
              <a:rPr lang="ru-RU" b="1" dirty="0" smtClean="0"/>
              <a:t>Маленький краб</a:t>
            </a:r>
          </a:p>
          <a:p>
            <a:r>
              <a:rPr lang="ru-RU" b="1" dirty="0" smtClean="0"/>
              <a:t>  Побежал по ноге.</a:t>
            </a:r>
          </a:p>
          <a:p>
            <a:r>
              <a:rPr lang="ru-RU" b="1" dirty="0" smtClean="0"/>
              <a:t>  Чистая вода.</a:t>
            </a:r>
          </a:p>
          <a:p>
            <a:pPr>
              <a:buNone/>
            </a:pPr>
            <a:r>
              <a:rPr lang="ru-RU" b="1" dirty="0" smtClean="0"/>
              <a:t>  		      </a:t>
            </a:r>
            <a:r>
              <a:rPr lang="ru-RU" b="1" dirty="0" err="1" smtClean="0"/>
              <a:t>Мацуо</a:t>
            </a:r>
            <a:r>
              <a:rPr lang="ru-RU" b="1" dirty="0" smtClean="0"/>
              <a:t> Басё</a:t>
            </a:r>
          </a:p>
          <a:p>
            <a:pPr>
              <a:buNone/>
            </a:pPr>
            <a:endParaRPr lang="ru-RU" dirty="0" smtClean="0"/>
          </a:p>
          <a:p>
            <a:endParaRPr lang="ru-RU"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76672"/>
            <a:ext cx="8229600" cy="5847928"/>
          </a:xfrm>
        </p:spPr>
        <p:txBody>
          <a:bodyPr/>
          <a:lstStyle/>
          <a:p>
            <a:pPr>
              <a:buNone/>
            </a:pPr>
            <a:r>
              <a:rPr lang="ru-RU" sz="3200" dirty="0" smtClean="0"/>
              <a:t>   Располагаются в каждой строчке не более 10 слогов, одна из строчек  чуть длиннее остальных двух</a:t>
            </a:r>
            <a:r>
              <a:rPr lang="ru-RU" dirty="0" smtClean="0"/>
              <a:t>.</a:t>
            </a:r>
          </a:p>
          <a:p>
            <a:endParaRPr lang="ru-RU" b="1" dirty="0" smtClean="0"/>
          </a:p>
          <a:p>
            <a:endParaRPr lang="ru-RU" b="1" dirty="0" smtClean="0"/>
          </a:p>
          <a:p>
            <a:r>
              <a:rPr lang="ru-RU" b="1" dirty="0" smtClean="0"/>
              <a:t> </a:t>
            </a:r>
            <a:r>
              <a:rPr lang="ru-RU" sz="3200" b="1" dirty="0" smtClean="0"/>
              <a:t>Ты улыбнулась. </a:t>
            </a:r>
          </a:p>
          <a:p>
            <a:r>
              <a:rPr lang="ru-RU" sz="3200" b="1" dirty="0" smtClean="0"/>
              <a:t>  С медленной льдины вдали </a:t>
            </a:r>
          </a:p>
          <a:p>
            <a:r>
              <a:rPr lang="ru-RU" sz="3200" b="1" dirty="0" smtClean="0"/>
              <a:t>  Птица взлетает. </a:t>
            </a:r>
          </a:p>
          <a:p>
            <a:pPr>
              <a:buNone/>
            </a:pPr>
            <a:r>
              <a:rPr lang="ru-RU" sz="3200" b="1" dirty="0" smtClean="0"/>
              <a:t>               		Андрей Шляхов</a:t>
            </a:r>
          </a:p>
          <a:p>
            <a:pPr>
              <a:buNone/>
            </a:pPr>
            <a:endParaRPr lang="ru-RU"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fontScale="90000"/>
          </a:bodyPr>
          <a:lstStyle/>
          <a:p>
            <a:endParaRPr lang="ru-RU" dirty="0"/>
          </a:p>
        </p:txBody>
      </p:sp>
      <p:sp>
        <p:nvSpPr>
          <p:cNvPr id="3" name="Содержимое 2"/>
          <p:cNvSpPr>
            <a:spLocks noGrp="1"/>
          </p:cNvSpPr>
          <p:nvPr>
            <p:ph idx="1"/>
          </p:nvPr>
        </p:nvSpPr>
        <p:spPr>
          <a:xfrm>
            <a:off x="457200" y="188640"/>
            <a:ext cx="8229600" cy="6135960"/>
          </a:xfrm>
        </p:spPr>
        <p:txBody>
          <a:bodyPr>
            <a:normAutofit/>
          </a:bodyPr>
          <a:lstStyle/>
          <a:p>
            <a:r>
              <a:rPr lang="ru-RU" dirty="0" smtClean="0"/>
              <a:t> </a:t>
            </a:r>
          </a:p>
          <a:p>
            <a:endParaRPr lang="ru-RU" dirty="0" smtClean="0"/>
          </a:p>
          <a:p>
            <a:r>
              <a:rPr lang="ru-RU" sz="3200" dirty="0" smtClean="0"/>
              <a:t>Важные принципы поэзии </a:t>
            </a:r>
            <a:r>
              <a:rPr lang="ru-RU" sz="3200" b="1" dirty="0" err="1" smtClean="0">
                <a:solidFill>
                  <a:srgbClr val="FF0000"/>
                </a:solidFill>
              </a:rPr>
              <a:t>хайку</a:t>
            </a:r>
            <a:r>
              <a:rPr lang="ru-RU" sz="3200" dirty="0" smtClean="0"/>
              <a:t> – </a:t>
            </a:r>
            <a:r>
              <a:rPr lang="ru-RU" sz="3200" b="1" dirty="0" smtClean="0"/>
              <a:t>недосказанность, многозначность и </a:t>
            </a:r>
            <a:r>
              <a:rPr lang="ru-RU" sz="3200" b="1" dirty="0" err="1" smtClean="0"/>
              <a:t>послечувствование</a:t>
            </a:r>
            <a:r>
              <a:rPr lang="ru-RU" sz="3200" b="1" dirty="0" smtClean="0"/>
              <a:t>.</a:t>
            </a:r>
          </a:p>
          <a:p>
            <a:pPr>
              <a:buNone/>
            </a:pPr>
            <a:endParaRPr lang="ru-RU" b="1" dirty="0" smtClean="0"/>
          </a:p>
          <a:p>
            <a:r>
              <a:rPr lang="ru-RU" sz="3200" b="1" dirty="0" smtClean="0"/>
              <a:t>  ночь напролёт</a:t>
            </a:r>
          </a:p>
          <a:p>
            <a:r>
              <a:rPr lang="ru-RU" sz="3200" b="1" dirty="0" smtClean="0"/>
              <a:t>  не шелохнувшись</a:t>
            </a:r>
          </a:p>
          <a:p>
            <a:r>
              <a:rPr lang="ru-RU" sz="3200" b="1" dirty="0" smtClean="0"/>
              <a:t>  падает снег</a:t>
            </a:r>
          </a:p>
          <a:p>
            <a:r>
              <a:rPr lang="ru-RU" sz="3200" b="1" dirty="0" smtClean="0"/>
              <a:t>  		Алексей Грохотов</a:t>
            </a:r>
            <a:endParaRPr lang="ru-RU" sz="3200"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C:\Users\User\Desktop\1 к педсовету декабрь 2015\крит мышл картинки\img2.jpg"/>
          <p:cNvPicPr>
            <a:picLocks noGrp="1" noChangeAspect="1" noChangeArrowheads="1"/>
          </p:cNvPicPr>
          <p:nvPr>
            <p:ph idx="1"/>
          </p:nvPr>
        </p:nvPicPr>
        <p:blipFill>
          <a:blip r:embed="rId2" cstate="print"/>
          <a:srcRect/>
          <a:stretch>
            <a:fillRect/>
          </a:stretch>
        </p:blipFill>
        <p:spPr bwMode="auto">
          <a:xfrm>
            <a:off x="0" y="188640"/>
            <a:ext cx="9144000" cy="666936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User\Desktop\1 к педсовету декабрь 2015\крит мышл картинки\maxresdefault.jpg"/>
          <p:cNvPicPr>
            <a:picLocks noGrp="1" noChangeAspect="1" noChangeArrowheads="1"/>
          </p:cNvPicPr>
          <p:nvPr>
            <p:ph idx="1"/>
          </p:nvPr>
        </p:nvPicPr>
        <p:blipFill>
          <a:blip r:embed="rId2" cstate="print"/>
          <a:srcRect/>
          <a:stretch>
            <a:fillRect/>
          </a:stretch>
        </p:blipFill>
        <p:spPr bwMode="auto">
          <a:xfrm>
            <a:off x="0" y="260648"/>
            <a:ext cx="9144000" cy="6408711"/>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descr="C:\Users\User\Desktop\1 к педсовету декабрь 2015\крит мышл картинки\img1 (2).jpg"/>
          <p:cNvPicPr>
            <a:picLocks noGrp="1" noChangeAspect="1" noChangeArrowheads="1"/>
          </p:cNvPicPr>
          <p:nvPr>
            <p:ph idx="1"/>
          </p:nvPr>
        </p:nvPicPr>
        <p:blipFill>
          <a:blip r:embed="rId2" cstate="print"/>
          <a:srcRect/>
          <a:stretch>
            <a:fillRect/>
          </a:stretch>
        </p:blipFill>
        <p:spPr bwMode="auto">
          <a:xfrm>
            <a:off x="0" y="260648"/>
            <a:ext cx="9144000" cy="6597352"/>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8229600" cy="5919936"/>
          </a:xfrm>
        </p:spPr>
        <p:txBody>
          <a:bodyPr/>
          <a:lstStyle/>
          <a:p>
            <a:endParaRPr lang="ru-RU" sz="3200" b="1" dirty="0" smtClean="0"/>
          </a:p>
          <a:p>
            <a:endParaRPr lang="ru-RU" sz="3200" b="1" dirty="0" smtClean="0"/>
          </a:p>
          <a:p>
            <a:r>
              <a:rPr lang="ru-RU" sz="3200" b="1" dirty="0" smtClean="0"/>
              <a:t>Используемые приёмы и стратегии технологии позволяют все обучение проводить на основе принципов</a:t>
            </a:r>
          </a:p>
          <a:p>
            <a:pPr lvl="0"/>
            <a:r>
              <a:rPr lang="ru-RU" sz="3200" b="1" i="1" dirty="0" smtClean="0"/>
              <a:t>сотрудничества,</a:t>
            </a:r>
            <a:endParaRPr lang="ru-RU" sz="3200" b="1" dirty="0" smtClean="0"/>
          </a:p>
          <a:p>
            <a:pPr lvl="0"/>
            <a:r>
              <a:rPr lang="ru-RU" sz="3200" b="1" i="1" dirty="0" smtClean="0"/>
              <a:t>совместного планирования и</a:t>
            </a:r>
            <a:endParaRPr lang="ru-RU" sz="3200" b="1" dirty="0" smtClean="0"/>
          </a:p>
          <a:p>
            <a:pPr lvl="0"/>
            <a:r>
              <a:rPr lang="ru-RU" sz="3200" b="1" i="1" dirty="0" smtClean="0"/>
              <a:t>осмысленности.</a:t>
            </a:r>
            <a:endParaRPr lang="ru-RU" sz="3200" b="1" dirty="0" smtClean="0"/>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229600" cy="6858000"/>
          </a:xfrm>
        </p:spPr>
        <p:txBody>
          <a:bodyPr>
            <a:noAutofit/>
          </a:bodyPr>
          <a:lstStyle/>
          <a:p>
            <a:r>
              <a:rPr lang="ru-RU" sz="2800" b="1" i="1" dirty="0" smtClean="0"/>
              <a:t>В программе развития критического мышления определение критического мышления состоит из 6 компонентов</a:t>
            </a:r>
            <a:endParaRPr lang="ru-RU" sz="2800" dirty="0" smtClean="0"/>
          </a:p>
          <a:p>
            <a:r>
              <a:rPr lang="ru-RU" sz="2800" u="sng" dirty="0" smtClean="0"/>
              <a:t>Критический мыслитель </a:t>
            </a:r>
            <a:r>
              <a:rPr lang="ru-RU" sz="2800" dirty="0" smtClean="0"/>
              <a:t>(ученик):</a:t>
            </a:r>
          </a:p>
          <a:p>
            <a:r>
              <a:rPr lang="ru-RU" sz="2800" dirty="0" smtClean="0"/>
              <a:t> Формирует собственное мнение</a:t>
            </a:r>
          </a:p>
          <a:p>
            <a:r>
              <a:rPr lang="ru-RU" sz="2800" dirty="0" smtClean="0"/>
              <a:t> Совершает обдуманный выбор между различными мнениями</a:t>
            </a:r>
          </a:p>
          <a:p>
            <a:r>
              <a:rPr lang="ru-RU" sz="2800" dirty="0" smtClean="0"/>
              <a:t> Решает проблемы</a:t>
            </a:r>
          </a:p>
          <a:p>
            <a:r>
              <a:rPr lang="ru-RU" sz="2800" dirty="0" smtClean="0"/>
              <a:t> Аргументирован</a:t>
            </a:r>
            <a:r>
              <a:rPr lang="ru-RU" sz="2800" dirty="0"/>
              <a:t>н</a:t>
            </a:r>
            <a:r>
              <a:rPr lang="ru-RU" sz="2800" dirty="0" smtClean="0"/>
              <a:t>о спорит</a:t>
            </a:r>
          </a:p>
          <a:p>
            <a:r>
              <a:rPr lang="ru-RU" sz="2800" dirty="0" smtClean="0"/>
              <a:t> Ценит совместную работу, в которой возникает общее решение</a:t>
            </a:r>
          </a:p>
          <a:p>
            <a:r>
              <a:rPr lang="ru-RU" sz="2800" dirty="0" smtClean="0"/>
              <a:t> Умеет ценить чужую точку зрения и сознает, что восприятие человека и его отношение к любому вопросу формируется под влиянием многих факторов</a:t>
            </a:r>
            <a:endParaRPr lang="ru-RU"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5842" name="Picture 2" descr="C:\Users\User\Desktop\1 к педсовету декабрь 2015\крит мышл картинки\img26.jpg"/>
          <p:cNvPicPr>
            <a:picLocks noGrp="1" noChangeAspect="1" noChangeArrowheads="1"/>
          </p:cNvPicPr>
          <p:nvPr>
            <p:ph idx="1"/>
          </p:nvPr>
        </p:nvPicPr>
        <p:blipFill>
          <a:blip r:embed="rId2" cstate="print"/>
          <a:srcRect/>
          <a:stretch>
            <a:fillRect/>
          </a:stretch>
        </p:blipFill>
        <p:spPr bwMode="auto">
          <a:xfrm>
            <a:off x="0" y="260648"/>
            <a:ext cx="9144000" cy="6597352"/>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2770" name="Picture 2" descr="C:\Users\User\Desktop\1 к педсовету декабрь 2015\крит мышл картинки\img18 (1).jpg"/>
          <p:cNvPicPr>
            <a:picLocks noGrp="1" noChangeAspect="1" noChangeArrowheads="1"/>
          </p:cNvPicPr>
          <p:nvPr>
            <p:ph idx="1"/>
          </p:nvPr>
        </p:nvPicPr>
        <p:blipFill>
          <a:blip r:embed="rId2" cstate="print"/>
          <a:srcRect/>
          <a:stretch>
            <a:fillRect/>
          </a:stretch>
        </p:blipFill>
        <p:spPr bwMode="auto">
          <a:xfrm>
            <a:off x="0" y="332656"/>
            <a:ext cx="9144000" cy="6525343"/>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6386" name="Picture 2" descr="C:\Users\User\Desktop\1 к педсовету декабрь 2015\крит мышл картинки\img2 (1).jpg"/>
          <p:cNvPicPr>
            <a:picLocks noGrp="1" noChangeAspect="1" noChangeArrowheads="1"/>
          </p:cNvPicPr>
          <p:nvPr>
            <p:ph idx="1"/>
          </p:nvPr>
        </p:nvPicPr>
        <p:blipFill>
          <a:blip r:embed="rId2" cstate="print"/>
          <a:srcRect/>
          <a:stretch>
            <a:fillRect/>
          </a:stretch>
        </p:blipFill>
        <p:spPr bwMode="auto">
          <a:xfrm>
            <a:off x="0" y="260648"/>
            <a:ext cx="9144000" cy="6597352"/>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1506" name="Picture 2" descr="C:\Users\User\Desktop\1 к педсовету декабрь 2015\крит мышл картинки\img3 (4).jpg"/>
          <p:cNvPicPr>
            <a:picLocks noGrp="1" noChangeAspect="1" noChangeArrowheads="1"/>
          </p:cNvPicPr>
          <p:nvPr>
            <p:ph idx="1"/>
          </p:nvPr>
        </p:nvPicPr>
        <p:blipFill>
          <a:blip r:embed="rId2" cstate="print"/>
          <a:srcRect/>
          <a:stretch>
            <a:fillRect/>
          </a:stretch>
        </p:blipFill>
        <p:spPr bwMode="auto">
          <a:xfrm>
            <a:off x="0" y="260648"/>
            <a:ext cx="9144000" cy="6597352"/>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8674" name="Picture 2" descr="C:\Users\User\Desktop\1 к педсовету декабрь 2015\крит мышл картинки\img11 (4).jpg"/>
          <p:cNvPicPr>
            <a:picLocks noGrp="1" noChangeAspect="1" noChangeArrowheads="1"/>
          </p:cNvPicPr>
          <p:nvPr>
            <p:ph idx="1"/>
          </p:nvPr>
        </p:nvPicPr>
        <p:blipFill>
          <a:blip r:embed="rId2" cstate="print"/>
          <a:srcRect/>
          <a:stretch>
            <a:fillRect/>
          </a:stretch>
        </p:blipFill>
        <p:spPr bwMode="auto">
          <a:xfrm>
            <a:off x="0" y="188640"/>
            <a:ext cx="8892480" cy="6480719"/>
          </a:xfrm>
          <a:prstGeom prst="rect">
            <a:avLst/>
          </a:prstGeom>
          <a:noFill/>
        </p:spPr>
      </p:pic>
      <p:pic>
        <p:nvPicPr>
          <p:cNvPr id="4" name="Picture 2" descr="C:\Users\User\Desktop\1 к педсовету декабрь 2015\крит мышл картинки\img11 (4).jpg"/>
          <p:cNvPicPr>
            <a:picLocks noChangeAspect="1" noChangeArrowheads="1"/>
          </p:cNvPicPr>
          <p:nvPr/>
        </p:nvPicPr>
        <p:blipFill>
          <a:blip r:embed="rId2" cstate="print"/>
          <a:srcRect/>
          <a:stretch>
            <a:fillRect/>
          </a:stretch>
        </p:blipFill>
        <p:spPr bwMode="auto">
          <a:xfrm>
            <a:off x="0" y="377281"/>
            <a:ext cx="9144000" cy="6480719"/>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User\Desktop\1 к педсовету декабрь 2015\крит мышл картинки\9ueXmIShbCU.jpg"/>
          <p:cNvPicPr>
            <a:picLocks noGrp="1" noChangeAspect="1" noChangeArrowheads="1"/>
          </p:cNvPicPr>
          <p:nvPr>
            <p:ph idx="1"/>
          </p:nvPr>
        </p:nvPicPr>
        <p:blipFill>
          <a:blip r:embed="rId2" cstate="print"/>
          <a:srcRect/>
          <a:stretch>
            <a:fillRect/>
          </a:stretch>
        </p:blipFill>
        <p:spPr bwMode="auto">
          <a:xfrm>
            <a:off x="0" y="188640"/>
            <a:ext cx="9144000" cy="6669359"/>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008112"/>
          </a:xfrm>
        </p:spPr>
        <p:txBody>
          <a:bodyPr/>
          <a:lstStyle/>
          <a:p>
            <a:endParaRPr lang="ru-RU" dirty="0"/>
          </a:p>
        </p:txBody>
      </p:sp>
      <p:sp>
        <p:nvSpPr>
          <p:cNvPr id="5" name="Содержимое 4"/>
          <p:cNvSpPr>
            <a:spLocks noGrp="1"/>
          </p:cNvSpPr>
          <p:nvPr>
            <p:ph idx="1"/>
          </p:nvPr>
        </p:nvSpPr>
        <p:spPr>
          <a:xfrm>
            <a:off x="0" y="188640"/>
            <a:ext cx="9144000" cy="6669360"/>
          </a:xfrm>
          <a:ln/>
        </p:spPr>
        <p:style>
          <a:lnRef idx="1">
            <a:schemeClr val="accent4"/>
          </a:lnRef>
          <a:fillRef idx="2">
            <a:schemeClr val="accent4"/>
          </a:fillRef>
          <a:effectRef idx="1">
            <a:schemeClr val="accent4"/>
          </a:effectRef>
          <a:fontRef idx="minor">
            <a:schemeClr val="dk1"/>
          </a:fontRef>
        </p:style>
        <p:txBody>
          <a:bodyPr>
            <a:normAutofit/>
          </a:bodyPr>
          <a:lstStyle/>
          <a:p>
            <a:pPr>
              <a:buNone/>
            </a:pPr>
            <a:endParaRPr lang="ru-RU" sz="6000" dirty="0" smtClean="0"/>
          </a:p>
          <a:p>
            <a:pPr>
              <a:buNone/>
            </a:pPr>
            <a:r>
              <a:rPr lang="ru-RU" sz="6000" b="1" dirty="0" smtClean="0">
                <a:solidFill>
                  <a:schemeClr val="accent2">
                    <a:lumMod val="50000"/>
                  </a:schemeClr>
                </a:solidFill>
              </a:rPr>
              <a:t>                Спасибо </a:t>
            </a:r>
          </a:p>
          <a:p>
            <a:pPr algn="ctr">
              <a:buNone/>
            </a:pPr>
            <a:r>
              <a:rPr lang="ru-RU" sz="6000" b="1" dirty="0" smtClean="0">
                <a:solidFill>
                  <a:schemeClr val="accent2">
                    <a:lumMod val="50000"/>
                  </a:schemeClr>
                </a:solidFill>
              </a:rPr>
              <a:t> за                        внимание!</a:t>
            </a:r>
          </a:p>
          <a:p>
            <a:pPr>
              <a:buNone/>
            </a:pPr>
            <a:endParaRPr lang="ru-RU" sz="6000" b="1" dirty="0" smtClean="0">
              <a:solidFill>
                <a:schemeClr val="accent2">
                  <a:lumMod val="50000"/>
                </a:schemeClr>
              </a:solidFill>
            </a:endParaRPr>
          </a:p>
          <a:p>
            <a:pPr>
              <a:buNone/>
            </a:pPr>
            <a:r>
              <a:rPr lang="ru-RU" sz="6000" b="1" dirty="0" smtClean="0">
                <a:solidFill>
                  <a:schemeClr val="accent2">
                    <a:lumMod val="50000"/>
                  </a:schemeClr>
                </a:solidFill>
              </a:rPr>
              <a:t>        Успехов в работе!</a:t>
            </a:r>
            <a:endParaRPr lang="ru-RU" sz="6000" b="1" dirty="0">
              <a:solidFill>
                <a:schemeClr val="accent2">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706</TotalTime>
  <Words>2201</Words>
  <Application>Microsoft Office PowerPoint</Application>
  <PresentationFormat>Экран (4:3)</PresentationFormat>
  <Paragraphs>249</Paragraphs>
  <Slides>96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96</vt:i4>
      </vt:variant>
    </vt:vector>
  </HeadingPairs>
  <TitlesOfParts>
    <vt:vector size="97" baseType="lpstr">
      <vt:lpstr>Поток</vt:lpstr>
      <vt:lpstr>  «Использование технологии критического мышления на уроках русского языка и литературы»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РОЛЬ УЧИТЕЛЯ В ТРКМ </vt:lpstr>
      <vt:lpstr>Презентация PowerPoint</vt:lpstr>
      <vt:lpstr>ЧТЕНИЕ И ПИСЬМО В ТРКМ  </vt:lpstr>
      <vt:lpstr>Презентация PowerPoint</vt:lpstr>
      <vt:lpstr>СТРУКТУРА ТЕХНОЛОГИИ  </vt:lpstr>
      <vt:lpstr>Презентация PowerPoint</vt:lpstr>
      <vt:lpstr>Презентация PowerPoint</vt:lpstr>
      <vt:lpstr>Презентация PowerPoint</vt:lpstr>
      <vt:lpstr>Презентация PowerPoint</vt:lpstr>
      <vt:lpstr>Принципы технологии развития критического мышления  </vt:lpstr>
      <vt:lpstr>Приёмы.          «Кластер».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Приём «Ассоциации».</vt:lpstr>
      <vt:lpstr> Иисус                    Иуда </vt:lpstr>
      <vt:lpstr>Презентация PowerPoint</vt:lpstr>
      <vt:lpstr>Презентация PowerPoint</vt:lpstr>
      <vt:lpstr>      Приём «Синквейн».</vt:lpstr>
      <vt:lpstr>Презентация PowerPoint</vt:lpstr>
      <vt:lpstr>Презентация PowerPoint</vt:lpstr>
      <vt:lpstr>Презентация PowerPoint</vt:lpstr>
      <vt:lpstr>Презентация PowerPoint</vt:lpstr>
      <vt:lpstr>Приём «Диаманта». </vt:lpstr>
      <vt:lpstr>Презентация PowerPoint</vt:lpstr>
      <vt:lpstr>Презентация PowerPoint</vt:lpstr>
      <vt:lpstr>Приём «Верные и неверные утверждения».</vt:lpstr>
      <vt:lpstr>   Концептуальная таблица </vt:lpstr>
      <vt:lpstr>       «Таблица – ЗХУ» </vt:lpstr>
      <vt:lpstr>Презентация PowerPoint</vt:lpstr>
      <vt:lpstr>Презентация PowerPoint</vt:lpstr>
      <vt:lpstr>Таблица «Плюс – минус - интересно» </vt:lpstr>
      <vt:lpstr>Презентация PowerPoint</vt:lpstr>
      <vt:lpstr>          Чтение с остановками </vt:lpstr>
      <vt:lpstr>Прием «Толстый и тонкий вопросы» </vt:lpstr>
      <vt:lpstr>Презентация PowerPoint</vt:lpstr>
      <vt:lpstr>Прием «Толстый и тонкий вопросы» </vt:lpstr>
      <vt:lpstr>Ромашка вопросов (ромашка Блума).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Приём  «Шесть шляп мышления». </vt:lpstr>
      <vt:lpstr>Приём  «Шесть шляп  мышления».</vt:lpstr>
      <vt:lpstr>Презентация PowerPoint</vt:lpstr>
      <vt:lpstr>Стратегия «Вопросительные слова». Слова.   Темы.</vt:lpstr>
      <vt:lpstr>Презентация PowerPoint</vt:lpstr>
      <vt:lpstr>Презентация PowerPoint</vt:lpstr>
      <vt:lpstr>Приём «Даймонд».</vt:lpstr>
      <vt:lpstr>Схема «Фишбоун» или «Рыбий скелет».</vt:lpstr>
      <vt:lpstr>Презентация PowerPoint</vt:lpstr>
      <vt:lpstr>Презентация PowerPoint</vt:lpstr>
      <vt:lpstr>Презентация PowerPoint</vt:lpstr>
      <vt:lpstr>Презентация PowerPoint</vt:lpstr>
      <vt:lpstr>Приём «Хайку».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ТАКОЕ «КРИТИЧЕСКОЕ МЫШЛЕНИЕ» ?</dc:title>
  <dc:creator>User</dc:creator>
  <cp:lastModifiedBy>user</cp:lastModifiedBy>
  <cp:revision>140</cp:revision>
  <dcterms:created xsi:type="dcterms:W3CDTF">2015-12-27T17:21:56Z</dcterms:created>
  <dcterms:modified xsi:type="dcterms:W3CDTF">2023-11-04T14:54:59Z</dcterms:modified>
</cp:coreProperties>
</file>