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80" r:id="rId2"/>
    <p:sldId id="257" r:id="rId3"/>
    <p:sldId id="258" r:id="rId4"/>
    <p:sldId id="259" r:id="rId5"/>
    <p:sldId id="264" r:id="rId6"/>
    <p:sldId id="277" r:id="rId7"/>
    <p:sldId id="267" r:id="rId8"/>
    <p:sldId id="278" r:id="rId9"/>
    <p:sldId id="268" r:id="rId10"/>
    <p:sldId id="269" r:id="rId11"/>
    <p:sldId id="270" r:id="rId12"/>
    <p:sldId id="273" r:id="rId13"/>
    <p:sldId id="284" r:id="rId14"/>
    <p:sldId id="283" r:id="rId15"/>
    <p:sldId id="274" r:id="rId16"/>
    <p:sldId id="282" r:id="rId17"/>
    <p:sldId id="275" r:id="rId18"/>
    <p:sldId id="276" r:id="rId19"/>
    <p:sldId id="279" r:id="rId20"/>
    <p:sldId id="285" r:id="rId21"/>
    <p:sldId id="281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33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00" autoAdjust="0"/>
    <p:restoredTop sz="94601" autoAdjust="0"/>
  </p:normalViewPr>
  <p:slideViewPr>
    <p:cSldViewPr>
      <p:cViewPr varScale="1">
        <p:scale>
          <a:sx n="87" d="100"/>
          <a:sy n="87" d="100"/>
        </p:scale>
        <p:origin x="-150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12.04.2016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pPr/>
              <a:t>12.04.2016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12.04.2016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pPr/>
              <a:t>12.04.2016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pPr/>
              <a:t>12.04.2016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pPr/>
              <a:t>12.04.2016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12.04.2016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44" name="Picture 16" descr="http://s4.pikabu.ru/post_img/big/2015/08/10/11/1439233145_908443766.jpg"/>
          <p:cNvPicPr>
            <a:picLocks noChangeAspect="1" noChangeArrowheads="1"/>
          </p:cNvPicPr>
          <p:nvPr/>
        </p:nvPicPr>
        <p:blipFill>
          <a:blip r:embed="rId2"/>
          <a:srcRect b="1654"/>
          <a:stretch>
            <a:fillRect/>
          </a:stretch>
        </p:blipFill>
        <p:spPr bwMode="auto">
          <a:xfrm>
            <a:off x="4910494" y="815933"/>
            <a:ext cx="4246206" cy="6042067"/>
          </a:xfrm>
          <a:prstGeom prst="rect">
            <a:avLst/>
          </a:prstGeom>
          <a:noFill/>
        </p:spPr>
      </p:pic>
      <p:pic>
        <p:nvPicPr>
          <p:cNvPr id="48138" name="Picture 10" descr="http://www.funlib.ru/cimg/2014/102004/543577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70" y="0"/>
            <a:ext cx="7079830" cy="3500438"/>
          </a:xfrm>
          <a:prstGeom prst="rect">
            <a:avLst/>
          </a:prstGeom>
          <a:noFill/>
        </p:spPr>
      </p:pic>
      <p:pic>
        <p:nvPicPr>
          <p:cNvPr id="48134" name="Picture 6" descr="http://get.whotrades.com/u2/photo7435/20777046033-0/blogpost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928934"/>
            <a:ext cx="4911332" cy="3929066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72132" y="5072074"/>
            <a:ext cx="3386134" cy="135463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r"/>
            <a:r>
              <a:rPr lang="ru-RU" dirty="0" smtClean="0"/>
              <a:t>Козицкий Владислав</a:t>
            </a:r>
          </a:p>
          <a:p>
            <a:pPr algn="r"/>
            <a:r>
              <a:rPr lang="ru-RU" dirty="0" smtClean="0"/>
              <a:t>Лицей № 2, класс 6Б</a:t>
            </a:r>
          </a:p>
          <a:p>
            <a:pPr algn="r"/>
            <a:endParaRPr lang="ru-RU" dirty="0" smtClean="0"/>
          </a:p>
          <a:p>
            <a:pPr algn="r"/>
            <a:r>
              <a:rPr lang="ru-RU" dirty="0" smtClean="0"/>
              <a:t>Руководитель: </a:t>
            </a:r>
            <a:r>
              <a:rPr lang="ru-RU" dirty="0" err="1" smtClean="0"/>
              <a:t>Васюк</a:t>
            </a:r>
            <a:r>
              <a:rPr lang="ru-RU" dirty="0" smtClean="0"/>
              <a:t> Т.А.</a:t>
            </a:r>
            <a:endParaRPr lang="ru-RU" dirty="0"/>
          </a:p>
        </p:txBody>
      </p:sp>
      <p:pic>
        <p:nvPicPr>
          <p:cNvPr id="48132" name="Picture 4" descr="http://www.grandespies.com/wp-content/uploads/2013/03/MAX_Shoes41-724x10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071670" cy="293009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28794" y="2285992"/>
            <a:ext cx="6172200" cy="2214578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48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ЯЗЫКОВАЯ ИГРА В РЕКЛАМЕ</a:t>
            </a:r>
            <a:endParaRPr lang="ru-RU" sz="4800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4" y="5715"/>
            <a:ext cx="9144000" cy="6906552"/>
          </a:xfrm>
          <a:prstGeom prst="rect">
            <a:avLst/>
          </a:prstGeom>
        </p:spPr>
      </p:pic>
      <p:sp>
        <p:nvSpPr>
          <p:cNvPr id="4" name="Содержимое 2"/>
          <p:cNvSpPr txBox="1">
            <a:spLocks/>
          </p:cNvSpPr>
          <p:nvPr/>
        </p:nvSpPr>
        <p:spPr>
          <a:xfrm>
            <a:off x="1071538" y="214290"/>
            <a:ext cx="6786578" cy="64294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700" cap="small" dirty="0" smtClean="0"/>
              <a:t>ФОНЕТИЧЕСКИЕ</a:t>
            </a:r>
            <a:r>
              <a:rPr kumimoji="0" lang="ru-RU" sz="3200" b="1" i="0" u="none" strike="noStrike" kern="1200" normalizeH="0" noProof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ru-RU" sz="2700" cap="small" dirty="0" smtClean="0"/>
              <a:t>ПРИЕМЫ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1714488"/>
            <a:ext cx="2500330" cy="646331"/>
          </a:xfrm>
          <a:prstGeom prst="rect">
            <a:avLst/>
          </a:prstGeom>
          <a:solidFill>
            <a:schemeClr val="bg1"/>
          </a:solidFill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/>
                <a:solidFill>
                  <a:schemeClr val="accent3"/>
                </a:solidFill>
              </a:rPr>
              <a:t>АЛЛИТЕРАЦИЯ ИЛИ АНАФОРА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16112" y="3876263"/>
            <a:ext cx="2928926" cy="1138773"/>
          </a:xfrm>
          <a:prstGeom prst="rect">
            <a:avLst/>
          </a:prstGeom>
          <a:solidFill>
            <a:schemeClr val="bg1"/>
          </a:solidFill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/>
                <a:solidFill>
                  <a:schemeClr val="accent3"/>
                </a:solidFill>
              </a:rPr>
              <a:t>ПОДРАЖАНИЕ МАНЕРЕ </a:t>
            </a:r>
            <a:r>
              <a:rPr lang="ru-RU" sz="1600" b="1" dirty="0" smtClean="0">
                <a:ln/>
                <a:solidFill>
                  <a:schemeClr val="accent3"/>
                </a:solidFill>
              </a:rPr>
              <a:t>ПРОИЗНОШЕНИЯ ЛЮДЕЙ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286116" y="4214818"/>
            <a:ext cx="5643602" cy="461665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buNone/>
            </a:pPr>
            <a:r>
              <a:rPr lang="ru-RU" sz="2400" b="1" dirty="0" smtClean="0">
                <a:ln/>
                <a:solidFill>
                  <a:schemeClr val="accent3"/>
                </a:solidFill>
              </a:rPr>
              <a:t>Ну О-ОЧЕНЬ БОЛЬШАЯ ФИРМА!</a:t>
            </a:r>
            <a:endParaRPr lang="ru-RU" sz="2400" b="1" dirty="0">
              <a:ln/>
              <a:solidFill>
                <a:schemeClr val="accent3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47953" y="5500008"/>
            <a:ext cx="2286016" cy="646331"/>
          </a:xfrm>
          <a:prstGeom prst="rect">
            <a:avLst/>
          </a:prstGeom>
          <a:solidFill>
            <a:schemeClr val="bg1"/>
          </a:solidFill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b="1" dirty="0" smtClean="0">
                <a:ln/>
                <a:solidFill>
                  <a:schemeClr val="accent3"/>
                </a:solidFill>
              </a:rPr>
              <a:t>РИФМОВКА</a:t>
            </a:r>
            <a:endParaRPr lang="en-US" b="1" dirty="0" smtClean="0">
              <a:ln/>
              <a:solidFill>
                <a:schemeClr val="accent3"/>
              </a:solidFill>
            </a:endParaRPr>
          </a:p>
          <a:p>
            <a:r>
              <a:rPr lang="ru-RU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b="1" dirty="0" smtClean="0">
                <a:ln/>
                <a:solidFill>
                  <a:schemeClr val="accent3"/>
                </a:solidFill>
              </a:rPr>
              <a:t>ТЕКСТА</a:t>
            </a:r>
          </a:p>
        </p:txBody>
      </p:sp>
      <p:pic>
        <p:nvPicPr>
          <p:cNvPr id="18" name="Рисунок 17" descr="DSCN383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500298" y="5000636"/>
            <a:ext cx="6643702" cy="1645077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9" name="Рисунок 8" descr="DSCN3814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2857488" y="1071546"/>
            <a:ext cx="6000792" cy="264740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4770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124" cy="6858000"/>
          </a:xfrm>
          <a:prstGeom prst="rect">
            <a:avLst/>
          </a:prstGeom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1071538" y="188640"/>
            <a:ext cx="6786578" cy="6429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i="0" u="none" strike="noStrike" kern="1200" cap="all" normalizeH="0" baseline="0" noProof="0" dirty="0" smtClean="0">
                <a:ln w="0"/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Лексические </a:t>
            </a:r>
            <a:r>
              <a:rPr kumimoji="0" lang="ru-RU" sz="3200" i="0" u="none" strike="noStrike" kern="1200" cap="all" normalizeH="0" noProof="0" dirty="0" smtClean="0">
                <a:ln w="0"/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приемы</a:t>
            </a:r>
            <a:endParaRPr kumimoji="0" lang="ru-RU" sz="3200" i="0" u="none" strike="noStrike" kern="1200" cap="all" normalizeH="0" baseline="0" noProof="0" dirty="0" smtClean="0">
              <a:ln w="0"/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28662" y="2285992"/>
            <a:ext cx="2059162" cy="369332"/>
          </a:xfrm>
          <a:prstGeom prst="rect">
            <a:avLst/>
          </a:prstGeom>
          <a:solidFill>
            <a:schemeClr val="bg1"/>
          </a:solidFill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/>
                <a:solidFill>
                  <a:schemeClr val="accent3"/>
                </a:solidFill>
              </a:rPr>
              <a:t>ЭКСПРЕССИЯ</a:t>
            </a:r>
          </a:p>
        </p:txBody>
      </p:sp>
      <p:pic>
        <p:nvPicPr>
          <p:cNvPr id="19" name="Рисунок 18" descr="DSCN378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28596" y="4143380"/>
            <a:ext cx="8417778" cy="250033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" name="Рисунок 4" descr="DSCN3876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3354777" y="1088098"/>
            <a:ext cx="4786346" cy="2758254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506138678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503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57488" y="214290"/>
            <a:ext cx="4090776" cy="369332"/>
          </a:xfrm>
          <a:prstGeom prst="rect">
            <a:avLst/>
          </a:prstGeom>
          <a:solidFill>
            <a:schemeClr val="bg1"/>
          </a:solidFill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/>
                <a:solidFill>
                  <a:schemeClr val="accent3"/>
                </a:solidFill>
              </a:rPr>
              <a:t>МНОГОЗНАЧНОСТЬ ФРАЗЫ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929058" y="785794"/>
            <a:ext cx="38576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Mistral" pitchFamily="66" charset="0"/>
              </a:rPr>
              <a:t>МЕТАФОРА</a:t>
            </a:r>
          </a:p>
        </p:txBody>
      </p:sp>
      <p:pic>
        <p:nvPicPr>
          <p:cNvPr id="7" name="Рисунок 6" descr="DSCN378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857488" y="1309014"/>
            <a:ext cx="5572164" cy="33552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Рисунок 7" descr="DSCN378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16200000">
            <a:off x="-1934490" y="2336032"/>
            <a:ext cx="6885054" cy="2158881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3" name="Рисунок 22" descr="DSCN3778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3857620" y="5000637"/>
            <a:ext cx="4143404" cy="171448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43228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9146481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83568" y="928670"/>
            <a:ext cx="30311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Mistral" pitchFamily="66" charset="0"/>
              </a:rPr>
              <a:t>ОЛИЦЕТВОРЕНИЕ</a:t>
            </a:r>
          </a:p>
        </p:txBody>
      </p:sp>
      <p:pic>
        <p:nvPicPr>
          <p:cNvPr id="5" name="Рисунок 4" descr="DSCN378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813625" y="0"/>
            <a:ext cx="5330375" cy="2857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DSCN3788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0" y="2500282"/>
            <a:ext cx="4929190" cy="43577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5786446" y="3714752"/>
            <a:ext cx="21712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Mistral" pitchFamily="66" charset="0"/>
              </a:rPr>
              <a:t>СРАВНЕНИЕ</a:t>
            </a:r>
          </a:p>
        </p:txBody>
      </p:sp>
      <p:pic>
        <p:nvPicPr>
          <p:cNvPr id="8" name="Рисунок 7" descr="DSCN3777.JPG"/>
          <p:cNvPicPr>
            <a:picLocks noChangeAspect="1"/>
          </p:cNvPicPr>
          <p:nvPr/>
        </p:nvPicPr>
        <p:blipFill>
          <a:blip r:embed="rId6" cstate="print">
            <a:lum bright="30000"/>
          </a:blip>
          <a:srcRect/>
          <a:stretch>
            <a:fillRect/>
          </a:stretch>
        </p:blipFill>
        <p:spPr>
          <a:xfrm>
            <a:off x="5143504" y="4286256"/>
            <a:ext cx="3896796" cy="2196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funlib.ru/cimg/2014/101400/573410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DSCN3840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>
          <a:xfrm>
            <a:off x="1285852" y="857232"/>
            <a:ext cx="6643734" cy="1972372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DSCN3816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/>
          <a:stretch>
            <a:fillRect/>
          </a:stretch>
        </p:blipFill>
        <p:spPr>
          <a:xfrm>
            <a:off x="714348" y="3357562"/>
            <a:ext cx="3429024" cy="1490880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357158" y="214290"/>
            <a:ext cx="8572560" cy="646331"/>
          </a:xfrm>
          <a:prstGeom prst="rect">
            <a:avLst/>
          </a:prstGeom>
          <a:solidFill>
            <a:schemeClr val="bg1"/>
          </a:solidFill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/>
                <a:solidFill>
                  <a:schemeClr val="accent3"/>
                </a:solidFill>
              </a:rPr>
              <a:t>ОБРАЩЕНИЕ К РАЗЛИЧНЫМ ЛИТЕРАТУРНЫМ, КУЛЬТУРНЫМ, ИСТОРИЧЕСКИМ ТРАДИЦИЯМ</a:t>
            </a:r>
          </a:p>
        </p:txBody>
      </p:sp>
      <p:pic>
        <p:nvPicPr>
          <p:cNvPr id="9" name="Рисунок 8" descr="DSCN3875.JPG"/>
          <p:cNvPicPr>
            <a:picLocks noChangeAspect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>
          <a:xfrm>
            <a:off x="214282" y="5143512"/>
            <a:ext cx="4214842" cy="1214446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DSCN3823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643438" y="3000372"/>
            <a:ext cx="4022974" cy="3857628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playcast.ru/uploads/2015/04/04/13007870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1071538" y="285728"/>
            <a:ext cx="7072362" cy="57150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77500" lnSpcReduction="2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342900" indent="-342900" algn="ctr">
              <a:lnSpc>
                <a:spcPct val="110000"/>
              </a:lnSpc>
              <a:spcBef>
                <a:spcPct val="20000"/>
              </a:spcBef>
            </a:pPr>
            <a:r>
              <a:rPr lang="ru-RU" sz="3200" cap="all" dirty="0" smtClean="0">
                <a:ln w="0">
                  <a:noFill/>
                </a:ln>
                <a:solidFill>
                  <a:schemeClr val="tx1"/>
                </a:solidFill>
                <a:effectLst/>
              </a:rPr>
              <a:t>Словообразовательные приемы</a:t>
            </a:r>
          </a:p>
        </p:txBody>
      </p:sp>
      <p:pic>
        <p:nvPicPr>
          <p:cNvPr id="10" name="Рисунок 9" descr="DSCN378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1571612"/>
            <a:ext cx="4286280" cy="231123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DSCN382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28662" y="3944712"/>
            <a:ext cx="7429552" cy="2786082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DSCN385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544754" y="1857364"/>
            <a:ext cx="4599246" cy="1857388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947323" y="1142308"/>
            <a:ext cx="7643866" cy="646331"/>
          </a:xfrm>
          <a:prstGeom prst="rect">
            <a:avLst/>
          </a:prstGeom>
          <a:solidFill>
            <a:schemeClr val="bg1"/>
          </a:solidFill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indent="361950" algn="ctr"/>
            <a:r>
              <a:rPr lang="ru-RU" b="1" dirty="0" smtClean="0">
                <a:ln/>
                <a:solidFill>
                  <a:schemeClr val="accent3"/>
                </a:solidFill>
              </a:rPr>
              <a:t>ИСПОЛЬЗОВАНИЕ ПРЕФИКСОВ «ВЫСШАЯ СТЕПЕНЬ ЧЕГО-ЛИБО</a:t>
            </a:r>
            <a:r>
              <a:rPr lang="ru-RU" sz="1600" b="1" dirty="0" smtClean="0">
                <a:ln/>
                <a:solidFill>
                  <a:schemeClr val="accent3"/>
                </a:solidFill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84959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img-fotki.yandex.ru/get/6521/2336759.57/0_85a21_a23c1a32_orig"/>
          <p:cNvPicPr>
            <a:picLocks noChangeAspect="1" noChangeArrowheads="1"/>
          </p:cNvPicPr>
          <p:nvPr/>
        </p:nvPicPr>
        <p:blipFill>
          <a:blip r:embed="rId2">
            <a:lum contrast="-20000"/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928662" y="214290"/>
            <a:ext cx="7643866" cy="646331"/>
          </a:xfrm>
          <a:prstGeom prst="rect">
            <a:avLst/>
          </a:prstGeom>
          <a:solidFill>
            <a:schemeClr val="bg1"/>
          </a:solidFill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/>
                <a:solidFill>
                  <a:schemeClr val="accent3"/>
                </a:solidFill>
              </a:rPr>
              <a:t>ОБРАЗОВАНИЕ НОВЫХ СЛОВ ОТ НАЗВАНИЯ РЕКЛАМИРУЕМОГО ТОВАРА</a:t>
            </a:r>
          </a:p>
        </p:txBody>
      </p:sp>
      <p:pic>
        <p:nvPicPr>
          <p:cNvPr id="9" name="Picture 2" descr="http://izhevsk.ru/forums/icons/forum_pictures/006599/6599707.jpg"/>
          <p:cNvPicPr>
            <a:picLocks noChangeAspect="1" noChangeArrowheads="1"/>
          </p:cNvPicPr>
          <p:nvPr/>
        </p:nvPicPr>
        <p:blipFill>
          <a:blip r:embed="rId3"/>
          <a:srcRect l="2991" t="15146" r="4281" b="14979"/>
          <a:stretch>
            <a:fillRect/>
          </a:stretch>
        </p:blipFill>
        <p:spPr bwMode="auto">
          <a:xfrm>
            <a:off x="43542" y="984462"/>
            <a:ext cx="4429156" cy="2214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DSCN382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425397" y="3357538"/>
            <a:ext cx="6718603" cy="3500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643438" y="1571612"/>
            <a:ext cx="3929090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61950" algn="ctr"/>
            <a:r>
              <a:rPr lang="ru-RU" sz="2400" b="1" dirty="0" smtClean="0"/>
              <a:t>Шоколад сникерс – </a:t>
            </a:r>
            <a:r>
              <a:rPr lang="ru-RU" sz="2400" b="1" dirty="0" smtClean="0">
                <a:solidFill>
                  <a:srgbClr val="FF0000"/>
                </a:solidFill>
              </a:rPr>
              <a:t>СНИКЕРСНИ</a:t>
            </a:r>
            <a:endParaRPr lang="ru-RU" sz="2400" dirty="0" smtClean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5545" y="4599937"/>
            <a:ext cx="3491880" cy="10156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Рекламная компания ЭТРИ создала слово </a:t>
            </a:r>
            <a:r>
              <a:rPr lang="ru-RU" sz="2000" b="1" dirty="0" smtClean="0">
                <a:solidFill>
                  <a:srgbClr val="FF0000"/>
                </a:solidFill>
              </a:rPr>
              <a:t>«ЭТРИКЛАМА»</a:t>
            </a:r>
            <a:endParaRPr lang="ru-RU" sz="20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/>
          <p:cNvSpPr txBox="1">
            <a:spLocks/>
          </p:cNvSpPr>
          <p:nvPr/>
        </p:nvSpPr>
        <p:spPr>
          <a:xfrm>
            <a:off x="1142976" y="72570"/>
            <a:ext cx="6829444" cy="57148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1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342900" indent="-342900" algn="ctr">
              <a:lnSpc>
                <a:spcPct val="110000"/>
              </a:lnSpc>
              <a:spcBef>
                <a:spcPct val="20000"/>
              </a:spcBef>
            </a:pPr>
            <a:r>
              <a:rPr lang="ru-RU" sz="3200" cap="all" dirty="0" smtClean="0">
                <a:ln w="0"/>
                <a:solidFill>
                  <a:schemeClr val="tx1"/>
                </a:solidFill>
                <a:effectLst/>
              </a:rPr>
              <a:t>Морфологические приемы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57224" y="928670"/>
            <a:ext cx="7643866" cy="338554"/>
          </a:xfrm>
          <a:prstGeom prst="rect">
            <a:avLst/>
          </a:prstGeom>
          <a:solidFill>
            <a:schemeClr val="bg1"/>
          </a:solidFill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1600" b="1" dirty="0" smtClean="0">
                <a:ln/>
                <a:solidFill>
                  <a:schemeClr val="accent3"/>
                </a:solidFill>
              </a:rPr>
              <a:t>СОЗДАНИЕ ОККАЗИОНАЛЬНЫХ ПРИЛАГАТЕЛЬНЫХ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1428736"/>
            <a:ext cx="3747430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000" b="1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President – </a:t>
            </a:r>
            <a:r>
              <a:rPr lang="ru-RU" sz="2000" b="1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такой сырный сыр!</a:t>
            </a:r>
            <a:endParaRPr lang="ru-RU" sz="2000" b="1" dirty="0">
              <a:ln w="9000" cmpd="sng">
                <a:noFill/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9" name="Рисунок 8" descr="DSCN3792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>
          <a:xfrm>
            <a:off x="142844" y="4564480"/>
            <a:ext cx="4286248" cy="2293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DSCN379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16200000">
            <a:off x="3240546" y="3383405"/>
            <a:ext cx="4734612" cy="2214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4143372" y="1428736"/>
            <a:ext cx="5000628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000" b="1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Новый аромат </a:t>
            </a:r>
            <a:r>
              <a:rPr lang="en-US" sz="2000" b="1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“Fairy” – </a:t>
            </a:r>
            <a:r>
              <a:rPr lang="ru-RU" sz="2000" b="1" dirty="0" err="1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яблочнее</a:t>
            </a:r>
            <a:r>
              <a:rPr lang="ru-RU" sz="2000" b="1" dirty="0" smtClean="0">
                <a:ln w="9000" cmpd="sng">
                  <a:noFill/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яблок!</a:t>
            </a:r>
            <a:endParaRPr lang="ru-RU" sz="2000" b="1" dirty="0">
              <a:ln w="9000" cmpd="sng">
                <a:noFill/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2" name="Рисунок 11" descr="DSCN382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16200000">
            <a:off x="5665295" y="3379293"/>
            <a:ext cx="4572008" cy="2385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DSCN3886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4282" y="2214554"/>
            <a:ext cx="4416167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306200" y="2416600"/>
            <a:ext cx="5214974" cy="646331"/>
          </a:xfrm>
          <a:prstGeom prst="rect">
            <a:avLst/>
          </a:prstGeom>
          <a:solidFill>
            <a:schemeClr val="bg1"/>
          </a:solidFill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/>
                <a:solidFill>
                  <a:schemeClr val="accent3"/>
                </a:solidFill>
              </a:rPr>
              <a:t>ИСПОЛЬЗОВАНИЕ ЛИЧНЫХ МЕСТОИМЕНИЙ</a:t>
            </a:r>
          </a:p>
        </p:txBody>
      </p:sp>
    </p:spTree>
    <p:extLst>
      <p:ext uri="{BB962C8B-B14F-4D97-AF65-F5344CB8AC3E}">
        <p14:creationId xmlns:p14="http://schemas.microsoft.com/office/powerpoint/2010/main" val="90977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s2.afisha-mir.ru/StaticContent/Photos/130706141646/130710043434/p_O.jpg"/>
          <p:cNvPicPr>
            <a:picLocks noChangeAspect="1" noChangeArrowheads="1"/>
          </p:cNvPicPr>
          <p:nvPr/>
        </p:nvPicPr>
        <p:blipFill>
          <a:blip r:embed="rId2">
            <a:lum bright="40000"/>
          </a:blip>
          <a:srcRect l="3460" r="79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2" name="Содержимое 2"/>
          <p:cNvSpPr txBox="1">
            <a:spLocks/>
          </p:cNvSpPr>
          <p:nvPr/>
        </p:nvSpPr>
        <p:spPr>
          <a:xfrm>
            <a:off x="1071538" y="142852"/>
            <a:ext cx="6829444" cy="50006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85000" lnSpcReduction="2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342900" indent="-342900" algn="ctr">
              <a:lnSpc>
                <a:spcPct val="110000"/>
              </a:lnSpc>
              <a:spcBef>
                <a:spcPct val="20000"/>
              </a:spcBef>
            </a:pPr>
            <a:r>
              <a:rPr lang="ru-RU" sz="3200" cap="all" dirty="0" smtClean="0">
                <a:ln w="0"/>
                <a:solidFill>
                  <a:schemeClr val="tx1"/>
                </a:solidFill>
                <a:effectLst/>
              </a:rPr>
              <a:t>Синтаксические приемы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500166" y="928670"/>
            <a:ext cx="6572296" cy="707886"/>
          </a:xfrm>
          <a:prstGeom prst="rect">
            <a:avLst/>
          </a:prstGeom>
          <a:solidFill>
            <a:schemeClr val="bg1"/>
          </a:solidFill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/>
                <a:solidFill>
                  <a:schemeClr val="accent3"/>
                </a:solidFill>
              </a:rPr>
              <a:t>ИСПОЛЬЗОВАНИЕ ПОБУДИТЕЛЬНЫХ ПРЕДЛОЖЕНИЙ</a:t>
            </a:r>
          </a:p>
        </p:txBody>
      </p:sp>
      <p:pic>
        <p:nvPicPr>
          <p:cNvPr id="15" name="Рисунок 14" descr="DSCN378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07438" y="4153213"/>
            <a:ext cx="8590761" cy="2276184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3" name="Рисунок 12" descr="DSCN377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14282" y="1714489"/>
            <a:ext cx="4143404" cy="2049426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IMG_20160409_17355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643438" y="1928802"/>
            <a:ext cx="4254138" cy="1515843"/>
          </a:xfrm>
          <a:prstGeom prst="rect">
            <a:avLst/>
          </a:prstGeom>
          <a:ln>
            <a:solidFill>
              <a:schemeClr val="bg2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271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pressadaily.bg/userfiles/images/0221_1024x7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214414" y="87084"/>
            <a:ext cx="5013770" cy="369332"/>
          </a:xfrm>
          <a:prstGeom prst="rect">
            <a:avLst/>
          </a:prstGeom>
          <a:solidFill>
            <a:schemeClr val="bg1"/>
          </a:solidFill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/>
                <a:solidFill>
                  <a:schemeClr val="accent3"/>
                </a:solidFill>
              </a:rPr>
              <a:t>ВОПРОСНО-ОТВЕТНАЯ ФОРМА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571480"/>
            <a:ext cx="1857388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" name="Рисунок 6" descr="IMG_20160409_17161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357554" y="571480"/>
            <a:ext cx="2571768" cy="3666139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9" name="Рисунок 8" descr="DSCN3884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0" y="4548159"/>
            <a:ext cx="4128204" cy="2309841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6486" y="2218974"/>
            <a:ext cx="3000364" cy="4639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5" name="Прямоугольник 4"/>
          <p:cNvSpPr/>
          <p:nvPr/>
        </p:nvSpPr>
        <p:spPr>
          <a:xfrm>
            <a:off x="3635896" y="4929198"/>
            <a:ext cx="2793492" cy="646331"/>
          </a:xfrm>
          <a:prstGeom prst="rect">
            <a:avLst/>
          </a:prstGeom>
          <a:solidFill>
            <a:schemeClr val="bg1"/>
          </a:solidFill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/>
                <a:solidFill>
                  <a:schemeClr val="accent3"/>
                </a:solidFill>
              </a:rPr>
              <a:t>СИНТАКСИЧЕСКИЙ ПАРАЛЛЕЛИЗМ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http://hmanty.ru/wp-content/uploads/2015/12/0_d49fb_cd43a0a0_XXL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519547" y="0"/>
            <a:ext cx="9663547" cy="6858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357166"/>
            <a:ext cx="8229600" cy="796908"/>
          </a:xfr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chemeClr val="tx1"/>
                </a:solidFill>
                <a:latin typeface="Mistral" panose="03090702030407020403" pitchFamily="66" charset="0"/>
                <a:cs typeface="Times New Roman" panose="02020603050405020304" pitchFamily="18" charset="0"/>
              </a:rPr>
              <a:t>Актуальность исследования</a:t>
            </a:r>
            <a:endParaRPr lang="ru-RU" sz="4000" dirty="0">
              <a:solidFill>
                <a:schemeClr val="tx1"/>
              </a:solidFill>
              <a:latin typeface="Mistral" panose="03090702030407020403" pitchFamily="66" charset="0"/>
              <a:cs typeface="Times New Roman" panose="02020603050405020304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>
          <a:xfrm>
            <a:off x="357158" y="1428736"/>
            <a:ext cx="8186766" cy="1900238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dirty="0" smtClean="0"/>
              <a:t>Главная цель рекламы – продать товар. </a:t>
            </a:r>
          </a:p>
          <a:p>
            <a:pPr marL="0" indent="0" algn="just">
              <a:buNone/>
            </a:pPr>
            <a:r>
              <a:rPr lang="ru-RU" dirty="0" smtClean="0"/>
              <a:t>Именно поэтому проблема создании рекламного текста становится проблемой создания </a:t>
            </a: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эффективного текста</a:t>
            </a:r>
            <a:r>
              <a:rPr lang="ru-RU" dirty="0" smtClean="0"/>
              <a:t>, способствующего продаже товара или услуги.</a:t>
            </a:r>
          </a:p>
        </p:txBody>
      </p:sp>
      <p:sp>
        <p:nvSpPr>
          <p:cNvPr id="21506" name="AutoShape 2" descr="https://im1-tub-ru.yandex.net/i?id=088eb224b63eb7eb76294cdae914eaea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857356" y="3714752"/>
            <a:ext cx="5429288" cy="86466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small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stral" panose="03090702030407020403" pitchFamily="66" charset="0"/>
                <a:ea typeface="+mn-ea"/>
                <a:cs typeface="Times New Roman" panose="02020603050405020304" pitchFamily="18" charset="0"/>
              </a:rPr>
              <a:t>Цель работы</a:t>
            </a:r>
            <a:endParaRPr kumimoji="0" lang="ru-RU" sz="4000" b="1" i="0" u="none" strike="noStrike" kern="1200" cap="sm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istral" panose="03090702030407020403" pitchFamily="66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42910" y="4857760"/>
            <a:ext cx="7643866" cy="85725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приемов языковой игры в рекламных текстах российской рекламы.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9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static.panoramio.com/photos/large/2320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Содержимое 2"/>
          <p:cNvSpPr txBox="1">
            <a:spLocks/>
          </p:cNvSpPr>
          <p:nvPr/>
        </p:nvSpPr>
        <p:spPr>
          <a:xfrm>
            <a:off x="0" y="214290"/>
            <a:ext cx="9144000" cy="64294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70000" lnSpcReduction="2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342900" indent="-342900" algn="ctr">
              <a:lnSpc>
                <a:spcPct val="110000"/>
              </a:lnSpc>
              <a:spcBef>
                <a:spcPct val="20000"/>
              </a:spcBef>
            </a:pPr>
            <a:r>
              <a:rPr lang="ru-RU" sz="3200" cap="all" dirty="0" smtClean="0">
                <a:ln w="0"/>
                <a:solidFill>
                  <a:schemeClr val="tx1"/>
                </a:solidFill>
                <a:effectLst/>
              </a:rPr>
              <a:t>Совмещение различных приемов языковых игр</a:t>
            </a:r>
          </a:p>
        </p:txBody>
      </p:sp>
      <p:pic>
        <p:nvPicPr>
          <p:cNvPr id="6" name="Рисунок 5" descr="DSCN378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8575" y="1071546"/>
            <a:ext cx="4581774" cy="2428892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DSCN385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5720" y="4145589"/>
            <a:ext cx="5786478" cy="2712411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DSCN382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385326" y="1928802"/>
            <a:ext cx="4758674" cy="2500330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N38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285728"/>
            <a:ext cx="7467600" cy="58259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anchor="b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ea typeface="+mn-ea"/>
                <a:cs typeface="+mn-cs"/>
              </a:rPr>
              <a:t>ВЫВОДЫ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00034" y="928670"/>
            <a:ext cx="8186766" cy="5616720"/>
          </a:xfrm>
          <a:solidFill>
            <a:srgbClr val="FFFFFF">
              <a:alpha val="87843"/>
            </a:srgb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700" dirty="0" smtClean="0"/>
              <a:t>Реклама является частью массовой культуры, она влияет на отношение людей к окружающему миру, влияет на язык.</a:t>
            </a:r>
          </a:p>
          <a:p>
            <a:pPr marL="0" indent="0" algn="just">
              <a:buNone/>
            </a:pPr>
            <a:r>
              <a:rPr lang="ru-RU" sz="1700" dirty="0" smtClean="0"/>
              <a:t>Она «навязывает» варианты произношения, формы или словоупотребления, принципы построения текста.</a:t>
            </a:r>
          </a:p>
          <a:p>
            <a:pPr marL="0" indent="0" algn="just">
              <a:buNone/>
            </a:pPr>
            <a:r>
              <a:rPr lang="ru-RU" sz="1700" dirty="0" smtClean="0"/>
              <a:t>Недопустимыми приемами языковых игр в рекламе </a:t>
            </a:r>
            <a:r>
              <a:rPr lang="ru-RU" sz="1700" dirty="0" smtClean="0"/>
              <a:t>являются:</a:t>
            </a:r>
            <a:endParaRPr lang="en-US" sz="1700" dirty="0" smtClean="0"/>
          </a:p>
          <a:p>
            <a:pPr marL="0" indent="0" algn="just">
              <a:buNone/>
            </a:pPr>
            <a:endParaRPr lang="en-US" sz="1700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b="1" i="1" dirty="0" smtClean="0"/>
              <a:t>Двусмысленные </a:t>
            </a:r>
            <a:r>
              <a:rPr lang="ru-RU" b="1" i="1" dirty="0" smtClean="0"/>
              <a:t>тексты с неприличным </a:t>
            </a:r>
            <a:r>
              <a:rPr lang="ru-RU" b="1" i="1" dirty="0" smtClean="0"/>
              <a:t>намеком;</a:t>
            </a:r>
            <a:endParaRPr lang="en-US" b="1" i="1" dirty="0" smtClean="0"/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b="1" i="1" dirty="0" smtClean="0"/>
              <a:t>Чрезмерное </a:t>
            </a:r>
            <a:r>
              <a:rPr lang="ru-RU" b="1" i="1" dirty="0" smtClean="0"/>
              <a:t>и ничем не оправданное использование </a:t>
            </a:r>
            <a:r>
              <a:rPr lang="ru-RU" b="1" i="1" dirty="0" smtClean="0"/>
              <a:t>жаргонизмов;</a:t>
            </a:r>
            <a:endParaRPr lang="en-US" b="1" i="1" dirty="0" smtClean="0"/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b="1" i="1" dirty="0" smtClean="0"/>
              <a:t>Включение </a:t>
            </a:r>
            <a:r>
              <a:rPr lang="ru-RU" b="1" i="1" dirty="0" smtClean="0"/>
              <a:t>к текст слов, образованных по аналогии и созвучию со словами неформальной </a:t>
            </a:r>
            <a:r>
              <a:rPr lang="ru-RU" b="1" i="1" dirty="0" smtClean="0"/>
              <a:t>лексики;</a:t>
            </a:r>
            <a:endParaRPr lang="en-US" b="1" i="1" dirty="0" smtClean="0"/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b="1" i="1" dirty="0" smtClean="0"/>
              <a:t>Использование </a:t>
            </a:r>
            <a:r>
              <a:rPr lang="ru-RU" b="1" i="1" dirty="0" smtClean="0"/>
              <a:t>неэтичных выражений, в том числе неприличной лексики.</a:t>
            </a:r>
          </a:p>
          <a:p>
            <a:pPr marL="0" indent="355600" algn="just">
              <a:buNone/>
              <a:tabLst>
                <a:tab pos="1435100" algn="l"/>
              </a:tabLst>
            </a:pPr>
            <a:endParaRPr lang="ru-RU" sz="1700" dirty="0" smtClean="0"/>
          </a:p>
          <a:p>
            <a:pPr algn="just">
              <a:buFont typeface="Wingdings" pitchFamily="2" charset="2"/>
              <a:buChar char="ü"/>
            </a:pPr>
            <a:endParaRPr lang="ru-RU" sz="17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http://nijnevartovsk.go2all.ru/imgs/39/13/6426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285984" y="142852"/>
            <a:ext cx="4392488" cy="500066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stral" panose="03090702030407020403" pitchFamily="66" charset="0"/>
                <a:ea typeface="+mn-ea"/>
                <a:cs typeface="+mn-cs"/>
              </a:rPr>
              <a:t>Задачи исследования</a:t>
            </a:r>
            <a:endParaRPr kumimoji="0" lang="ru-RU" sz="2800" b="1" i="0" u="none" strike="noStrike" kern="1200" cap="sm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istral" panose="03090702030407020403" pitchFamily="66" charset="0"/>
              <a:ea typeface="+mn-ea"/>
              <a:cs typeface="+mn-cs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28596" y="2155180"/>
            <a:ext cx="8358246" cy="50861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buFont typeface="Wingdings" panose="05000000000000000000" pitchFamily="2" charset="2"/>
              <a:buChar char="ü"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Продемонстрировать потенциал языковых средств языковой игры в рекламных текстах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428596" y="1474774"/>
            <a:ext cx="8358246" cy="57948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buFont typeface="Wingdings" panose="05000000000000000000" pitchFamily="2" charset="2"/>
              <a:buChar char="ü"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Показать роль приемов языковой игры для реализации воздействия на реципиента в рекламных текстах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428596" y="857232"/>
            <a:ext cx="8358246" cy="50804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buFont typeface="Wingdings" panose="05000000000000000000" pitchFamily="2" charset="2"/>
              <a:buChar char="ü"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Выделить и проанализировать приемы языковой игры в рекламных текстах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428596" y="3786190"/>
            <a:ext cx="8358246" cy="5715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Теоретические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Mistral" panose="03090702030407020403" pitchFamily="66" charset="0"/>
              </a:rPr>
              <a:t>абстрагирование, анализ, синтез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Mistral" panose="03090702030407020403" pitchFamily="66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428596" y="4714884"/>
            <a:ext cx="8358246" cy="85725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Эмпирические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Mistral" panose="03090702030407020403" pitchFamily="66" charset="0"/>
              </a:rPr>
              <a:t>– описание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Mistral" panose="03090702030407020403" pitchFamily="66" charset="0"/>
              </a:rPr>
              <a:t>, метод сравнения, основанный на выявлении сходства и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Mistral" panose="03090702030407020403" pitchFamily="66" charset="0"/>
              </a:rPr>
              <a:t>различия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Mistral" panose="03090702030407020403" pitchFamily="66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382310" y="5733256"/>
            <a:ext cx="842968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1800" dirty="0">
              <a:solidFill>
                <a:schemeClr val="tx1"/>
              </a:solidFill>
              <a:latin typeface="Mistral" panose="03090702030407020403" pitchFamily="66" charset="0"/>
            </a:endParaRPr>
          </a:p>
          <a:p>
            <a:pPr algn="l"/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социологического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Mistral" panose="03090702030407020403" pitchFamily="66" charset="0"/>
              </a:rPr>
              <a:t>– типологический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Mistral" panose="03090702030407020403" pitchFamily="66" charset="0"/>
              </a:rPr>
              <a:t>и сравнительно-исторический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Mistral" panose="03090702030407020403" pitchFamily="66" charset="0"/>
              </a:rPr>
              <a:t>.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Mistral" panose="03090702030407020403" pitchFamily="66" charset="0"/>
            </a:endParaRPr>
          </a:p>
          <a:p>
            <a:pPr algn="l"/>
            <a:endParaRPr lang="ru-RU" sz="1800" dirty="0">
              <a:solidFill>
                <a:srgbClr val="003300"/>
              </a:solidFill>
              <a:latin typeface="Mistral" panose="03090702030407020403" pitchFamily="66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2214546" y="3071810"/>
            <a:ext cx="4392488" cy="500066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stral" panose="03090702030407020403" pitchFamily="66" charset="0"/>
                <a:ea typeface="+mn-ea"/>
                <a:cs typeface="+mn-cs"/>
              </a:rPr>
              <a:t>Методы и</a:t>
            </a:r>
            <a:r>
              <a:rPr kumimoji="0" lang="ru-RU" sz="2800" b="1" i="0" u="none" strike="noStrike" kern="1200" cap="small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stral" panose="03090702030407020403" pitchFamily="66" charset="0"/>
                <a:ea typeface="+mn-ea"/>
                <a:cs typeface="+mn-cs"/>
              </a:rPr>
              <a:t> приемы</a:t>
            </a:r>
            <a:endParaRPr kumimoji="0" lang="ru-RU" sz="2800" b="1" i="0" u="none" strike="noStrike" kern="1200" cap="sm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istral" panose="03090702030407020403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98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funlib.ru/cimg/2014/102423/275404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70844"/>
          </a:xfrm>
          <a:prstGeom prst="rect">
            <a:avLst/>
          </a:prstGeom>
          <a:noFill/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2214546" y="285728"/>
            <a:ext cx="4536504" cy="8572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stral" panose="03090702030407020403" pitchFamily="66" charset="0"/>
                <a:ea typeface="+mn-ea"/>
                <a:cs typeface="Times New Roman" panose="02020603050405020304" pitchFamily="18" charset="0"/>
              </a:rPr>
              <a:t>Объект исследования</a:t>
            </a:r>
            <a:endParaRPr kumimoji="0" lang="ru-RU" sz="4000" b="1" i="0" u="none" strike="noStrike" kern="1200" cap="sm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istral" panose="03090702030407020403" pitchFamily="66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857224" y="1428736"/>
            <a:ext cx="7500990" cy="50006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5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Тексты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рекламы</a:t>
            </a:r>
            <a:endParaRPr lang="ru-RU" sz="25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2143108" y="2214554"/>
            <a:ext cx="4536504" cy="8572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stral" panose="03090702030407020403" pitchFamily="66" charset="0"/>
                <a:ea typeface="+mn-ea"/>
                <a:cs typeface="Times New Roman" panose="02020603050405020304" pitchFamily="18" charset="0"/>
              </a:rPr>
              <a:t>Предмет исследования</a:t>
            </a:r>
            <a:endParaRPr kumimoji="0" lang="ru-RU" sz="4000" b="1" i="0" u="none" strike="noStrike" kern="1200" cap="sm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istral" panose="03090702030407020403" pitchFamily="66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571472" y="3357562"/>
            <a:ext cx="8286808" cy="8572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5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языковой игры и особенности их реализации в текстах российской рекламы</a:t>
            </a:r>
            <a:endParaRPr lang="ru-RU" sz="25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2071670" y="4572008"/>
            <a:ext cx="4536504" cy="8572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stral" panose="03090702030407020403" pitchFamily="66" charset="0"/>
                <a:ea typeface="+mn-ea"/>
                <a:cs typeface="Times New Roman" panose="02020603050405020304" pitchFamily="18" charset="0"/>
              </a:rPr>
              <a:t>ГИПОТЕЗА</a:t>
            </a:r>
            <a:endParaRPr kumimoji="0" lang="ru-RU" sz="4000" b="1" i="0" u="none" strike="noStrike" kern="1200" cap="sm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istral" panose="03090702030407020403" pitchFamily="66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500034" y="5643578"/>
            <a:ext cx="8286808" cy="8572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5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25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рекламного текста становится проблемой создания эффективного текста</a:t>
            </a:r>
            <a:endParaRPr lang="ru-RU" sz="25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80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DSCN38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Содержимое 4"/>
          <p:cNvSpPr>
            <a:spLocks noGrp="1"/>
          </p:cNvSpPr>
          <p:nvPr>
            <p:ph sz="quarter" idx="1"/>
          </p:nvPr>
        </p:nvSpPr>
        <p:spPr>
          <a:xfrm>
            <a:off x="810274" y="2858921"/>
            <a:ext cx="7668852" cy="1140158"/>
          </a:xfrm>
          <a:effectLst>
            <a:glow rad="139700">
              <a:schemeClr val="accent2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ru-RU" sz="1800" dirty="0" smtClean="0"/>
              <a:t>Термин </a:t>
            </a:r>
            <a:r>
              <a:rPr lang="ru-RU" sz="1800" b="1" dirty="0" smtClean="0">
                <a:solidFill>
                  <a:srgbClr val="FF0000"/>
                </a:solidFill>
              </a:rPr>
              <a:t>ЯЗЫКОВАЯ ИГРА </a:t>
            </a:r>
            <a:r>
              <a:rPr lang="ru-RU" sz="1800" dirty="0" smtClean="0"/>
              <a:t>стал одним из наиболее популярных терминов в отечественном языкознании конца </a:t>
            </a:r>
            <a:r>
              <a:rPr lang="en-US" sz="1800" dirty="0" smtClean="0"/>
              <a:t>XX</a:t>
            </a:r>
            <a:r>
              <a:rPr lang="ru-RU" sz="1800" dirty="0" smtClean="0"/>
              <a:t> века – начала </a:t>
            </a:r>
            <a:r>
              <a:rPr lang="en-US" sz="1800" dirty="0" smtClean="0"/>
              <a:t>XXI</a:t>
            </a:r>
            <a:r>
              <a:rPr lang="ru-RU" sz="1800" dirty="0" smtClean="0"/>
              <a:t> века.</a:t>
            </a:r>
          </a:p>
          <a:p>
            <a:endParaRPr lang="ru-RU" sz="1800" dirty="0" smtClean="0"/>
          </a:p>
          <a:p>
            <a:endParaRPr lang="ru-RU" sz="1800" dirty="0"/>
          </a:p>
        </p:txBody>
      </p:sp>
      <p:sp>
        <p:nvSpPr>
          <p:cNvPr id="7" name="Содержимое 4"/>
          <p:cNvSpPr txBox="1">
            <a:spLocks/>
          </p:cNvSpPr>
          <p:nvPr/>
        </p:nvSpPr>
        <p:spPr>
          <a:xfrm>
            <a:off x="791580" y="4437112"/>
            <a:ext cx="7668852" cy="2016224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>
            <a:norm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Под языковой игрой обычно понимают </a:t>
            </a:r>
            <a:r>
              <a:rPr kumimoji="0" lang="ru-RU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сознательное нарушение языковых норм, правил речевого общения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а также искажения речевых общепринятых понятий с целью придания сообщению большей яркости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потому что необычное люди замечают быстрее и охотнее, чем обычное, совершенно очевидно, что игровые приемы призваны привлечь внимание.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Содержимое 4"/>
          <p:cNvSpPr txBox="1">
            <a:spLocks/>
          </p:cNvSpPr>
          <p:nvPr/>
        </p:nvSpPr>
        <p:spPr>
          <a:xfrm>
            <a:off x="791580" y="620688"/>
            <a:ext cx="7560840" cy="1656184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>
            <a:normAutofit lnSpcReduction="10000"/>
          </a:bodyPr>
          <a:lstStyle/>
          <a:p>
            <a:pPr lvl="0" algn="just">
              <a:spcBef>
                <a:spcPts val="600"/>
              </a:spcBef>
              <a:buClr>
                <a:schemeClr val="accent1"/>
              </a:buClr>
              <a:buSzPct val="70000"/>
            </a:pPr>
            <a:endParaRPr lang="en-US" sz="2000" dirty="0" smtClean="0"/>
          </a:p>
          <a:p>
            <a:pPr lvl="0" algn="just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ru-RU" sz="2000" dirty="0" smtClean="0"/>
              <a:t>Приёмы </a:t>
            </a:r>
            <a:r>
              <a:rPr lang="ru-RU" sz="2000" dirty="0" smtClean="0"/>
              <a:t>ЯЗЫКОВОЙ ИГРЫ  позволяют достигнуть основополагающего принципа создания рекламных текстов: на минимальном отрезке текста достигнуть максимальной экспрессии. 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0494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 animBg="1"/>
      <p:bldP spid="7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DSCN38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229600" cy="70328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ВИДЫ ЯЗЫКОВЫХ ИГР</a:t>
            </a:r>
            <a:endParaRPr lang="ru-RU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00034" y="1357298"/>
            <a:ext cx="4543428" cy="54291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1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>
              <a:buNone/>
            </a:pPr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Графические искажения</a:t>
            </a: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4071934" y="2143116"/>
            <a:ext cx="4543428" cy="54291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70000" lnSpcReduction="2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cap="all" normalizeH="0" baseline="0" noProof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Фонетические</a:t>
            </a:r>
            <a:r>
              <a:rPr kumimoji="0" lang="ru-RU" sz="3200" b="1" i="0" u="none" strike="noStrike" kern="1200" cap="all" normalizeH="0" noProof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 приемы</a:t>
            </a:r>
            <a:endParaRPr kumimoji="0" lang="ru-RU" sz="3200" b="1" i="0" u="none" strike="noStrike" kern="1200" cap="all" normalizeH="0" baseline="0" noProof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357158" y="2928935"/>
            <a:ext cx="4143404" cy="50006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62500" lnSpcReduction="2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cap="all" normalizeH="0" baseline="0" noProof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Лексические </a:t>
            </a:r>
            <a:r>
              <a:rPr kumimoji="0" lang="ru-RU" sz="3200" b="1" i="0" u="none" strike="noStrike" kern="1200" cap="all" normalizeH="0" noProof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приемы</a:t>
            </a:r>
            <a:endParaRPr kumimoji="0" lang="ru-RU" sz="3200" b="1" i="0" u="none" strike="noStrike" kern="1200" cap="all" normalizeH="0" baseline="0" noProof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2928926" y="3786190"/>
            <a:ext cx="5900750" cy="50006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62500" lnSpcReduction="2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cap="all" normalizeH="0" baseline="0" noProof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Словообразовательные</a:t>
            </a:r>
            <a:r>
              <a:rPr kumimoji="0" lang="ru-RU" sz="3200" b="1" i="0" u="none" strike="noStrike" kern="1200" cap="all" normalizeH="0" noProof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 приемы</a:t>
            </a:r>
            <a:endParaRPr kumimoji="0" lang="ru-RU" sz="3200" b="1" i="0" u="none" strike="noStrike" kern="1200" cap="all" normalizeH="0" baseline="0" noProof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357158" y="4643446"/>
            <a:ext cx="4643470" cy="50006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55000" lnSpcReduction="2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cap="all" normalizeH="0" baseline="0" noProof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Морфологические </a:t>
            </a:r>
            <a:r>
              <a:rPr kumimoji="0" lang="ru-RU" sz="3200" b="1" i="0" u="none" strike="noStrike" kern="1200" cap="all" normalizeH="0" noProof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приемы</a:t>
            </a:r>
            <a:endParaRPr kumimoji="0" lang="ru-RU" sz="3200" b="1" i="0" u="none" strike="noStrike" kern="1200" cap="all" normalizeH="0" baseline="0" noProof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4214810" y="5429264"/>
            <a:ext cx="4614866" cy="50006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62500" lnSpcReduction="2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cap="all" normalizeH="0" baseline="0" noProof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Ситаксические</a:t>
            </a:r>
            <a:r>
              <a:rPr kumimoji="0" lang="ru-RU" sz="3200" b="1" i="0" u="none" strike="noStrike" kern="1200" cap="all" normalizeH="0" baseline="0" noProof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1" i="0" u="none" strike="noStrike" kern="1200" cap="all" normalizeH="0" noProof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приемы</a:t>
            </a:r>
            <a:endParaRPr kumimoji="0" lang="ru-RU" sz="3200" b="1" i="0" u="none" strike="noStrike" kern="1200" cap="all" normalizeH="0" baseline="0" noProof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ГРАФИЧЕСКИЕ ИСКАЖЕНИЯ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051720" y="1000108"/>
            <a:ext cx="5020610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/>
                <a:solidFill>
                  <a:schemeClr val="accent3"/>
                </a:solidFill>
              </a:rPr>
              <a:t>ШРИФТОВЫДЕЛЕНИЕ</a:t>
            </a:r>
          </a:p>
        </p:txBody>
      </p:sp>
      <p:pic>
        <p:nvPicPr>
          <p:cNvPr id="6" name="Рисунок 5" descr="DSCN381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64315" y="4293096"/>
            <a:ext cx="4500594" cy="2446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DSCN381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42910" y="1643050"/>
            <a:ext cx="4000528" cy="2577263"/>
          </a:xfrm>
          <a:prstGeom prst="rect">
            <a:avLst/>
          </a:prstGeom>
        </p:spPr>
      </p:pic>
      <p:pic>
        <p:nvPicPr>
          <p:cNvPr id="9" name="Рисунок 8" descr="Копия IMG_20160409_165427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5429255" y="1643051"/>
            <a:ext cx="3289005" cy="4836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058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C4C8D1"/>
              </a:clrFrom>
              <a:clrTo>
                <a:srgbClr val="C4C8D1">
                  <a:alpha val="0"/>
                </a:srgbClr>
              </a:clrTo>
            </a:clrChange>
            <a:lum contras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560077" y="71861"/>
            <a:ext cx="3182239" cy="400110"/>
          </a:xfrm>
          <a:prstGeom prst="rect">
            <a:avLst/>
          </a:prstGeom>
          <a:solidFill>
            <a:schemeClr val="bg1"/>
          </a:solidFill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indent="361950"/>
            <a:r>
              <a:rPr lang="ru-RU" sz="2000" b="1" dirty="0" smtClean="0">
                <a:ln/>
                <a:solidFill>
                  <a:schemeClr val="accent3"/>
                </a:solidFill>
              </a:rPr>
              <a:t>ДВОЙНОЙ ТЕКСТ</a:t>
            </a:r>
          </a:p>
        </p:txBody>
      </p:sp>
      <p:pic>
        <p:nvPicPr>
          <p:cNvPr id="10" name="Рисунок 9" descr="DSCN381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39700" y="620688"/>
            <a:ext cx="5071890" cy="18784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DSCN381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57220" y="5157192"/>
            <a:ext cx="8540571" cy="1587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DSCN3816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3638107" y="2786058"/>
            <a:ext cx="5104209" cy="21551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2"/>
            <a:ext cx="9143999" cy="6851335"/>
          </a:xfrm>
          <a:prstGeom prst="rect">
            <a:avLst/>
          </a:prstGeom>
        </p:spPr>
      </p:pic>
      <p:pic>
        <p:nvPicPr>
          <p:cNvPr id="10242" name="Picture 2" descr="http://img2.1001golos.ru/ratings/795000/794061/pic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3143248"/>
            <a:ext cx="3500462" cy="3500462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Рисунок 6" descr="DSCN3817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319380" y="970987"/>
            <a:ext cx="4738710" cy="1809340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Рисунок 7" descr="DSCN3817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599259" y="1875657"/>
            <a:ext cx="4429124" cy="1581830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Рисунок 8" descr="DSCN3830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084168" y="3829974"/>
            <a:ext cx="2357454" cy="2813736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" name="Прямоугольник 3"/>
          <p:cNvSpPr/>
          <p:nvPr/>
        </p:nvSpPr>
        <p:spPr>
          <a:xfrm>
            <a:off x="3131840" y="139990"/>
            <a:ext cx="5760640" cy="954107"/>
          </a:xfrm>
          <a:prstGeom prst="rect">
            <a:avLst/>
          </a:prstGeom>
          <a:solidFill>
            <a:schemeClr val="bg1"/>
          </a:solidFill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indent="361950" algn="ctr"/>
            <a:r>
              <a:rPr lang="ru-RU" sz="2000" b="1" dirty="0" smtClean="0">
                <a:ln/>
                <a:solidFill>
                  <a:schemeClr val="accent3"/>
                </a:solidFill>
              </a:rPr>
              <a:t>ИСПОЛЬЗОВАНИЕ СТАРОЙ ИЛИ </a:t>
            </a:r>
            <a:r>
              <a:rPr lang="ru-RU" sz="2000" b="1" dirty="0" smtClean="0">
                <a:ln/>
                <a:solidFill>
                  <a:schemeClr val="accent3"/>
                </a:solidFill>
              </a:rPr>
              <a:t>ИНОЯЗЫЧНОЙ</a:t>
            </a:r>
            <a:endParaRPr lang="en-US" sz="2000" b="1" dirty="0" smtClean="0">
              <a:ln/>
              <a:solidFill>
                <a:schemeClr val="accent3"/>
              </a:solidFill>
            </a:endParaRPr>
          </a:p>
          <a:p>
            <a:pPr indent="361950" algn="ctr"/>
            <a:r>
              <a:rPr lang="ru-RU" sz="16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1600" b="1" dirty="0" smtClean="0">
                <a:ln/>
                <a:solidFill>
                  <a:schemeClr val="accent3"/>
                </a:solidFill>
              </a:rPr>
              <a:t>ОРФОГРАФИИ</a:t>
            </a:r>
          </a:p>
        </p:txBody>
      </p:sp>
    </p:spTree>
    <p:extLst>
      <p:ext uri="{BB962C8B-B14F-4D97-AF65-F5344CB8AC3E}">
        <p14:creationId xmlns:p14="http://schemas.microsoft.com/office/powerpoint/2010/main" val="219841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2655</TotalTime>
  <Words>445</Words>
  <Application>Microsoft Office PowerPoint</Application>
  <PresentationFormat>Экран (4:3)</PresentationFormat>
  <Paragraphs>79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Эркер</vt:lpstr>
      <vt:lpstr>ЯЗЫКОВАЯ ИГРА В РЕКЛАМЕ</vt:lpstr>
      <vt:lpstr>Актуальность исследования</vt:lpstr>
      <vt:lpstr>Презентация PowerPoint</vt:lpstr>
      <vt:lpstr>Презентация PowerPoint</vt:lpstr>
      <vt:lpstr>Презентация PowerPoint</vt:lpstr>
      <vt:lpstr>ВИДЫ ЯЗЫКОВЫХ ИГР</vt:lpstr>
      <vt:lpstr>ГРАФИЧЕСКИЕ ИСКАЖЕНИЯ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ВЫВОДЫ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Лексика богатырей в былинах и мультфильмах</dc:title>
  <dc:creator>user</dc:creator>
  <cp:lastModifiedBy>user</cp:lastModifiedBy>
  <cp:revision>263</cp:revision>
  <dcterms:created xsi:type="dcterms:W3CDTF">2015-04-06T15:32:45Z</dcterms:created>
  <dcterms:modified xsi:type="dcterms:W3CDTF">2016-04-12T16:36:01Z</dcterms:modified>
</cp:coreProperties>
</file>