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54" autoAdjust="0"/>
  </p:normalViewPr>
  <p:slideViewPr>
    <p:cSldViewPr>
      <p:cViewPr>
        <p:scale>
          <a:sx n="94" d="100"/>
          <a:sy n="94" d="100"/>
        </p:scale>
        <p:origin x="-12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0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8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3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94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08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62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9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7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586FE-5525-4336-9258-DC6DEF17C3EE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13EC2-E76F-4E7C-9514-3F8BD20A8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9B639">
                    <a:lumMod val="50000"/>
                  </a:srgbClr>
                </a:solidFill>
                <a:latin typeface="Segoe Script" panose="020B0504020000000003" pitchFamily="34" charset="0"/>
              </a:rPr>
              <a:t>Подготовка к итоговому сочинению по литературе </a:t>
            </a:r>
            <a:br>
              <a:rPr lang="ru-RU" sz="5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9B639">
                    <a:lumMod val="50000"/>
                  </a:srgbClr>
                </a:solidFill>
                <a:latin typeface="Segoe Script" panose="020B0504020000000003" pitchFamily="34" charset="0"/>
              </a:rPr>
            </a:br>
            <a:r>
              <a:rPr lang="ru-RU" sz="5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9B639">
                    <a:lumMod val="50000"/>
                  </a:srgbClr>
                </a:solidFill>
                <a:latin typeface="Segoe Script" panose="020B0504020000000003" pitchFamily="34" charset="0"/>
              </a:rPr>
              <a:t>202</a:t>
            </a:r>
            <a:r>
              <a:rPr lang="en-US" sz="5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9B639">
                    <a:lumMod val="50000"/>
                  </a:srgbClr>
                </a:solidFill>
                <a:latin typeface="Segoe Script" panose="020B0504020000000003" pitchFamily="34" charset="0"/>
              </a:rPr>
              <a:t>1</a:t>
            </a:r>
            <a:r>
              <a:rPr lang="ru-RU" sz="5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9B639">
                    <a:lumMod val="50000"/>
                  </a:srgbClr>
                </a:solidFill>
                <a:latin typeface="Segoe Script" panose="020B0504020000000003" pitchFamily="34" charset="0"/>
              </a:rPr>
              <a:t>-202</a:t>
            </a:r>
            <a:r>
              <a:rPr lang="en-US" sz="54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9B639">
                    <a:lumMod val="50000"/>
                  </a:srgbClr>
                </a:solidFill>
                <a:latin typeface="Segoe Script" panose="020B0504020000000003" pitchFamily="34" charset="0"/>
              </a:rPr>
              <a:t>2</a:t>
            </a:r>
            <a:endParaRPr lang="ru-RU" dirty="0">
              <a:solidFill>
                <a:schemeClr val="accent4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 2.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4929411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ru-RU" sz="2700" b="1" u="sng" dirty="0">
                <a:solidFill>
                  <a:srgbClr val="4C5A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«Самостоятельность написания итогового сочинения</a:t>
            </a:r>
            <a:r>
              <a:rPr lang="ru-RU" sz="2700" b="1" u="sng" dirty="0" smtClean="0">
                <a:solidFill>
                  <a:srgbClr val="4C5A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700" b="1" u="sng" dirty="0" smtClean="0">
              <a:solidFill>
                <a:srgbClr val="4C5A6A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700" b="1" u="sng" dirty="0">
              <a:solidFill>
                <a:srgbClr val="4C5A6A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Итоговое сочинение выполняется самостоятельно.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rgbClr val="FF0000"/>
                </a:solidFill>
                <a:latin typeface="Segoe Script" panose="020B0504020000000003" pitchFamily="34" charset="0"/>
              </a:rPr>
              <a:t>Не допускается списывание сочинения 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Допускается прямое или косвенное цитирование с обязательной ссылкой на источник (ссылка дается в свободной форме).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latin typeface="Segoe Script" panose="020B0504020000000003" pitchFamily="34" charset="0"/>
              </a:rPr>
              <a:t>Объем цитирования 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не должен превышать объем собственного текста участника.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000" i="1" u="sng" dirty="0">
                <a:solidFill>
                  <a:srgbClr val="F2F2F2"/>
                </a:solidFill>
                <a:latin typeface="Segoe Script" panose="020B0504020000000003" pitchFamily="34" charset="0"/>
              </a:rPr>
              <a:t>Если сочинение признано несамостоятельным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, то выставляется </a:t>
            </a:r>
            <a:r>
              <a:rPr lang="ru-RU" sz="2700" dirty="0">
                <a:solidFill>
                  <a:srgbClr val="FF0000"/>
                </a:solidFill>
                <a:latin typeface="Segoe Script" panose="020B0504020000000003" pitchFamily="34" charset="0"/>
              </a:rPr>
              <a:t>«незачет» 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за 6 невыполнение требования № 2 и «незачет» за работу в целом (</a:t>
            </a:r>
            <a:r>
              <a:rPr lang="ru-RU" sz="3000" i="1" u="sng" dirty="0">
                <a:solidFill>
                  <a:srgbClr val="F2F2F2"/>
                </a:solidFill>
                <a:latin typeface="Segoe Script" panose="020B0504020000000003" pitchFamily="34" charset="0"/>
              </a:rPr>
              <a:t>такое сочинение не проверяется 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по критериям оценивания).</a:t>
            </a:r>
            <a:endParaRPr lang="ru-RU" sz="2700" b="1" u="sng" dirty="0">
              <a:solidFill>
                <a:srgbClr val="F2F2F2"/>
              </a:solidFill>
              <a:latin typeface="Segoe Script" panose="020B0504020000000003" pitchFamily="34" charset="0"/>
            </a:endParaRPr>
          </a:p>
          <a:p>
            <a:pPr algn="just"/>
            <a:endParaRPr lang="ru-RU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1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сочинения.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2700" b="1" u="sng" dirty="0">
                <a:solidFill>
                  <a:srgbClr val="4C5A6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оценивается по пяти критериям: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>
                <a:solidFill>
                  <a:srgbClr val="F2F2F2"/>
                </a:solidFill>
                <a:latin typeface="Segoe Script" panose="020B0504020000000003" pitchFamily="34" charset="0"/>
              </a:rPr>
              <a:t>Соответствие теме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>
                <a:solidFill>
                  <a:srgbClr val="F2F2F2"/>
                </a:solidFill>
                <a:latin typeface="Segoe Script" panose="020B0504020000000003" pitchFamily="34" charset="0"/>
              </a:rPr>
              <a:t>Аргументация. Привлечение литературного материала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>
                <a:solidFill>
                  <a:srgbClr val="F2F2F2"/>
                </a:solidFill>
                <a:latin typeface="Segoe Script" panose="020B0504020000000003" pitchFamily="34" charset="0"/>
              </a:rPr>
              <a:t>Композиция и логика рассуждения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>
                <a:solidFill>
                  <a:srgbClr val="F2F2F2"/>
                </a:solidFill>
                <a:latin typeface="Segoe Script" panose="020B0504020000000003" pitchFamily="34" charset="0"/>
              </a:rPr>
              <a:t>Качество письменной речи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>
                <a:solidFill>
                  <a:srgbClr val="F2F2F2"/>
                </a:solidFill>
                <a:latin typeface="Segoe Script" panose="020B0504020000000003" pitchFamily="34" charset="0"/>
              </a:rPr>
              <a:t>Грамотность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24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сочинения.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Segoe Script" panose="020B0504020000000003" pitchFamily="34" charset="0"/>
              </a:rPr>
              <a:t>Для получения оценки </a:t>
            </a:r>
            <a:r>
              <a:rPr lang="ru-RU" dirty="0">
                <a:solidFill>
                  <a:srgbClr val="FF0000"/>
                </a:solidFill>
                <a:latin typeface="Segoe Script" panose="020B0504020000000003" pitchFamily="34" charset="0"/>
              </a:rPr>
              <a:t>«зачет»</a:t>
            </a:r>
            <a:r>
              <a:rPr lang="ru-RU" dirty="0">
                <a:latin typeface="Segoe Script" panose="020B0504020000000003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Segoe Script" panose="020B0504020000000003" pitchFamily="34" charset="0"/>
              </a:rPr>
              <a:t>   </a:t>
            </a:r>
            <a:r>
              <a:rPr lang="ru-RU" dirty="0" smtClean="0">
                <a:latin typeface="Segoe Script" panose="020B0504020000000003" pitchFamily="34" charset="0"/>
              </a:rPr>
              <a:t>необходимо </a:t>
            </a:r>
            <a:r>
              <a:rPr lang="ru-RU" dirty="0">
                <a:latin typeface="Segoe Script" panose="020B0504020000000003" pitchFamily="34" charset="0"/>
              </a:rPr>
              <a:t>иметь </a:t>
            </a:r>
            <a:endParaRPr lang="en-US" dirty="0" smtClean="0">
              <a:latin typeface="Segoe Script" panose="020B0504020000000003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Segoe Script" panose="020B0504020000000003" pitchFamily="34" charset="0"/>
              </a:rPr>
              <a:t>   </a:t>
            </a:r>
            <a:r>
              <a:rPr lang="ru-RU" dirty="0" smtClean="0">
                <a:latin typeface="Segoe Script" panose="020B0504020000000003" pitchFamily="34" charset="0"/>
              </a:rPr>
              <a:t>положительный </a:t>
            </a:r>
            <a:r>
              <a:rPr lang="ru-RU" dirty="0">
                <a:latin typeface="Segoe Script" panose="020B0504020000000003" pitchFamily="34" charset="0"/>
              </a:rPr>
              <a:t>результат</a:t>
            </a:r>
          </a:p>
          <a:p>
            <a:pPr marL="0" indent="0">
              <a:buNone/>
            </a:pPr>
            <a:r>
              <a:rPr lang="en-US" dirty="0" smtClean="0">
                <a:latin typeface="Segoe Script" panose="020B0504020000000003" pitchFamily="34" charset="0"/>
              </a:rPr>
              <a:t>  </a:t>
            </a:r>
            <a:r>
              <a:rPr lang="ru-RU" dirty="0" smtClean="0">
                <a:latin typeface="Segoe Script" panose="020B0504020000000003" pitchFamily="34" charset="0"/>
              </a:rPr>
              <a:t>по </a:t>
            </a:r>
            <a:r>
              <a:rPr lang="ru-RU" dirty="0">
                <a:latin typeface="Segoe Script" panose="020B0504020000000003" pitchFamily="34" charset="0"/>
              </a:rPr>
              <a:t>трем критериям </a:t>
            </a:r>
            <a:r>
              <a:rPr lang="ru-RU" b="1" dirty="0">
                <a:solidFill>
                  <a:srgbClr val="FF0000"/>
                </a:solidFill>
                <a:latin typeface="Segoe Script" panose="020B0504020000000003" pitchFamily="34" charset="0"/>
              </a:rPr>
              <a:t>(по </a:t>
            </a:r>
            <a:r>
              <a:rPr lang="en-US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критериям </a:t>
            </a:r>
            <a:r>
              <a:rPr lang="ru-RU" b="1" dirty="0">
                <a:solidFill>
                  <a:srgbClr val="FF0000"/>
                </a:solidFill>
                <a:latin typeface="Segoe Script" panose="020B0504020000000003" pitchFamily="34" charset="0"/>
              </a:rPr>
              <a:t>№ 1 и № 2 – в обязательном порядке), </a:t>
            </a:r>
          </a:p>
          <a:p>
            <a:r>
              <a:rPr lang="ru-RU" dirty="0">
                <a:latin typeface="Segoe Script" panose="020B0504020000000003" pitchFamily="34" charset="0"/>
              </a:rPr>
              <a:t>а также </a:t>
            </a:r>
            <a:r>
              <a:rPr lang="ru-RU" dirty="0">
                <a:solidFill>
                  <a:srgbClr val="FF0000"/>
                </a:solidFill>
                <a:latin typeface="Segoe Script" panose="020B0504020000000003" pitchFamily="34" charset="0"/>
              </a:rPr>
              <a:t>«зачет» по одному из других критериев.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261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800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Советом </a:t>
            </a:r>
            <a:r>
              <a:rPr lang="ru-RU" sz="2800" b="1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проведения итогового сочинения в выпускных классах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пять открытых направлений тем сочинения 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</a:t>
            </a:r>
            <a:r>
              <a:rPr lang="en-US" sz="2800" b="1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800" b="1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800" b="1" dirty="0">
                <a:solidFill>
                  <a:srgbClr val="C00000"/>
                </a:solidFill>
                <a:latin typeface="Segoe Script" panose="020B0504020000000003" pitchFamily="34" charset="0"/>
              </a:rPr>
              <a:t>Человек путешествующий: дорога в жизни человека </a:t>
            </a:r>
            <a:endParaRPr lang="en-US" sz="3800" b="1" dirty="0">
              <a:solidFill>
                <a:srgbClr val="C00000"/>
              </a:solidFill>
              <a:latin typeface="Segoe Script" panose="020B0504020000000003" pitchFamily="34" charset="0"/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C00000"/>
                </a:solidFill>
                <a:latin typeface="Segoe Script" panose="020B0504020000000003" pitchFamily="34" charset="0"/>
              </a:rPr>
              <a:t>   </a:t>
            </a:r>
            <a:r>
              <a:rPr lang="ru-RU" sz="3800" b="1" dirty="0">
                <a:latin typeface="Segoe Script" panose="020B0504020000000003" pitchFamily="34" charset="0"/>
              </a:rPr>
              <a:t>(дорога реальная, воображаемая, книжная).</a:t>
            </a:r>
            <a:br>
              <a:rPr lang="ru-RU" sz="3800" b="1" dirty="0">
                <a:latin typeface="Segoe Script" panose="020B0504020000000003" pitchFamily="34" charset="0"/>
              </a:rPr>
            </a:br>
            <a:endParaRPr lang="ru-RU" sz="3800" dirty="0">
              <a:latin typeface="Segoe Script" panose="020B05040200000000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800" b="1" dirty="0">
                <a:solidFill>
                  <a:srgbClr val="C00000"/>
                </a:solidFill>
                <a:latin typeface="Segoe Script" panose="020B0504020000000003" pitchFamily="34" charset="0"/>
              </a:rPr>
              <a:t>Цивилизация и технологии – спасение, вызов или трагедия? </a:t>
            </a:r>
            <a:r>
              <a:rPr lang="ru-RU" sz="3800" b="1" dirty="0">
                <a:latin typeface="Segoe Script" panose="020B0504020000000003" pitchFamily="34" charset="0"/>
              </a:rPr>
              <a:t>(достижения и риски цивилизации, надежды и страхи, с ней связанные</a:t>
            </a:r>
            <a:r>
              <a:rPr lang="en-US" sz="3800" b="1" dirty="0">
                <a:latin typeface="Segoe Script" panose="020B0504020000000003" pitchFamily="34" charset="0"/>
              </a:rPr>
              <a:t>)</a:t>
            </a:r>
            <a:endParaRPr lang="ru-RU" sz="3800" dirty="0">
              <a:latin typeface="Segoe Script" panose="020B0504020000000003" pitchFamily="34" charset="0"/>
            </a:endParaRPr>
          </a:p>
          <a:p>
            <a:pPr marL="0" indent="0">
              <a:buNone/>
            </a:pPr>
            <a:endParaRPr lang="ru-RU" sz="3800" dirty="0">
              <a:latin typeface="Segoe Script" panose="020B05040200000000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800" b="1" dirty="0">
                <a:solidFill>
                  <a:srgbClr val="C00000"/>
                </a:solidFill>
                <a:latin typeface="Segoe Script" panose="020B0504020000000003" pitchFamily="34" charset="0"/>
              </a:rPr>
              <a:t>Преступление и Наказание – вечная тема </a:t>
            </a:r>
            <a:r>
              <a:rPr lang="ru-RU" sz="3800" b="1" dirty="0">
                <a:latin typeface="Segoe Script" panose="020B0504020000000003" pitchFamily="34" charset="0"/>
              </a:rPr>
              <a:t>(преступление и наказание как явление социальное и нравственное, совесть и стыд, ответственность, раскаяние).</a:t>
            </a:r>
            <a:r>
              <a:rPr lang="ru-RU" sz="3800" dirty="0">
                <a:latin typeface="Segoe Script" panose="020B0504020000000003" pitchFamily="34" charset="0"/>
              </a:rPr>
              <a:t/>
            </a:r>
            <a:br>
              <a:rPr lang="ru-RU" sz="3800" dirty="0">
                <a:latin typeface="Segoe Script" panose="020B0504020000000003" pitchFamily="34" charset="0"/>
              </a:rPr>
            </a:br>
            <a:endParaRPr lang="ru-RU" sz="3800" dirty="0">
              <a:latin typeface="Segoe Script" panose="020B05040200000000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78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rgbClr val="C00000"/>
                </a:solidFill>
                <a:latin typeface="Segoe Script" panose="020B0504020000000003" pitchFamily="34" charset="0"/>
              </a:rPr>
              <a:t>Книга (музыка, спектакль, фильм) – про меня </a:t>
            </a:r>
            <a:endParaRPr lang="en-US" sz="3600" b="1" dirty="0" smtClean="0">
              <a:solidFill>
                <a:srgbClr val="C00000"/>
              </a:solidFill>
              <a:latin typeface="Segoe Script" panose="020B0504020000000003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F2F2F2"/>
                </a:solidFill>
                <a:latin typeface="Segoe Script" panose="020B0504020000000003" pitchFamily="34" charset="0"/>
              </a:rPr>
              <a:t>(</a:t>
            </a:r>
            <a:r>
              <a:rPr lang="ru-RU" sz="3600" b="1" dirty="0">
                <a:solidFill>
                  <a:srgbClr val="F2F2F2"/>
                </a:solidFill>
                <a:latin typeface="Segoe Script" panose="020B0504020000000003" pitchFamily="34" charset="0"/>
              </a:rPr>
              <a:t>высказывание о тексте, который представляется личностно важным для 11-классника</a:t>
            </a:r>
            <a:r>
              <a:rPr lang="ru-RU" sz="3600" b="1" dirty="0" smtClean="0">
                <a:solidFill>
                  <a:srgbClr val="F2F2F2"/>
                </a:solidFill>
                <a:latin typeface="Segoe Script" panose="020B0504020000000003" pitchFamily="34" charset="0"/>
              </a:rPr>
              <a:t>).</a:t>
            </a:r>
            <a:r>
              <a:rPr lang="en-US" sz="3600" b="1" dirty="0" smtClean="0">
                <a:solidFill>
                  <a:srgbClr val="F2F2F2"/>
                </a:solidFill>
                <a:latin typeface="Segoe Script" panose="020B0504020000000003" pitchFamily="34" charset="0"/>
              </a:rPr>
              <a:t> </a:t>
            </a:r>
            <a:r>
              <a:rPr lang="ru-RU" sz="3400" b="1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Цивилизация </a:t>
            </a:r>
            <a:r>
              <a:rPr lang="ru-RU" sz="3400" b="1" dirty="0">
                <a:solidFill>
                  <a:srgbClr val="C00000"/>
                </a:solidFill>
                <a:latin typeface="Segoe Script" panose="020B0504020000000003" pitchFamily="34" charset="0"/>
              </a:rPr>
              <a:t>и технологии – спасение, вызов или трагедия?</a:t>
            </a:r>
            <a:endParaRPr lang="ru-RU" sz="3400" dirty="0">
              <a:solidFill>
                <a:srgbClr val="F2F2F2"/>
              </a:solidFill>
              <a:latin typeface="Segoe Script" panose="020B0504020000000003" pitchFamily="34" charset="0"/>
            </a:endParaRPr>
          </a:p>
          <a:p>
            <a:pPr marL="0" lvl="0" indent="0">
              <a:buNone/>
            </a:pPr>
            <a:endParaRPr lang="ru-RU" dirty="0">
              <a:solidFill>
                <a:srgbClr val="F2F2F2"/>
              </a:solidFill>
              <a:latin typeface="Segoe Script" panose="020B0504020000000003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400" b="1" dirty="0">
                <a:solidFill>
                  <a:srgbClr val="C00000"/>
                </a:solidFill>
                <a:latin typeface="Segoe Script" panose="020B0504020000000003" pitchFamily="34" charset="0"/>
              </a:rPr>
              <a:t> Кому на Руси жить хорошо? – вопрос гражданина </a:t>
            </a:r>
            <a:r>
              <a:rPr lang="ru-RU" sz="3400" b="1" dirty="0">
                <a:solidFill>
                  <a:srgbClr val="F2F2F2"/>
                </a:solidFill>
                <a:latin typeface="Segoe Script" panose="020B0504020000000003" pitchFamily="34" charset="0"/>
              </a:rPr>
              <a:t>(социальные пороки и общественная справедливость, поиск путей помощи тем, кому трудно, путей совершенствования общества и государства).</a:t>
            </a:r>
            <a:endParaRPr lang="ru-RU" dirty="0">
              <a:solidFill>
                <a:srgbClr val="F2F2F2"/>
              </a:solidFill>
              <a:latin typeface="Segoe Script" panose="020B05040200000000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682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</a:t>
            </a:r>
            <a:b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1438"/>
            <a:ext cx="6768752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383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35400"/>
            <a:ext cx="5616624" cy="586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83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764704"/>
            <a:ext cx="7333730" cy="536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444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15" y="836712"/>
            <a:ext cx="7283570" cy="528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124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сочинения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sz="27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Вступление. 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Размышление по теме сочинения. Оно</a:t>
            </a:r>
            <a:r>
              <a:rPr lang="ru-RU" sz="2700" b="1" dirty="0">
                <a:solidFill>
                  <a:srgbClr val="F2F2F2"/>
                </a:solidFill>
                <a:latin typeface="Segoe Script" panose="020B0504020000000003" pitchFamily="34" charset="0"/>
              </a:rPr>
              <a:t> 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раскрывает основную мысль, вводит в круг рассматриваемых проблем. (60-70 слов)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ru-RU" sz="2700" dirty="0">
              <a:solidFill>
                <a:srgbClr val="F2F2F2"/>
              </a:solidFill>
              <a:latin typeface="Segoe Script" panose="020B0504020000000003" pitchFamily="34" charset="0"/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sz="27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Основная часть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. В этой части доказывается 2-3 тезиса. Здесь раскрывается идея сочинения и связанные с ней вопросы. (200-250)</a:t>
            </a:r>
          </a:p>
          <a:p>
            <a:pPr marL="0" lvl="0" indent="0">
              <a:buNone/>
            </a:pPr>
            <a:endParaRPr lang="ru-RU" sz="2700" dirty="0">
              <a:solidFill>
                <a:srgbClr val="F2F2F2"/>
              </a:solidFill>
              <a:latin typeface="Segoe Script" panose="020B0504020000000003" pitchFamily="34" charset="0"/>
            </a:endParaRPr>
          </a:p>
          <a:p>
            <a:pPr marL="0" lvl="0" indent="0">
              <a:buNone/>
            </a:pP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Это доказательство строится по принципу: тезис-доказательство-вывод- логический переход к новой мысли.</a:t>
            </a:r>
          </a:p>
          <a:p>
            <a:pPr marL="0" lvl="0" indent="0">
              <a:buNone/>
            </a:pP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 </a:t>
            </a:r>
          </a:p>
          <a:p>
            <a:pPr marL="0" lvl="0" indent="0">
              <a:buNone/>
            </a:pPr>
            <a:r>
              <a:rPr lang="ru-RU" sz="27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3. Заключение. 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Здесь</a:t>
            </a:r>
            <a:r>
              <a:rPr lang="ru-RU" sz="27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 </a:t>
            </a:r>
            <a:r>
              <a:rPr lang="ru-RU" sz="2700" dirty="0">
                <a:solidFill>
                  <a:srgbClr val="F2F2F2"/>
                </a:solidFill>
                <a:latin typeface="Segoe Script" panose="020B0504020000000003" pitchFamily="34" charset="0"/>
              </a:rPr>
              <a:t>подводятся итоги, содержатся конечные выводы и оценки (40-60 слов)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66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400" b="1" dirty="0">
                <a:solidFill>
                  <a:schemeClr val="bg1"/>
                </a:solidFill>
                <a:latin typeface="Segoe Script" panose="020B0504020000000003" pitchFamily="34" charset="0"/>
              </a:rPr>
              <a:t>Итоговое сочинение является допуском выпускников </a:t>
            </a:r>
            <a:r>
              <a:rPr lang="ru-RU" sz="4400" b="1" u="sng" dirty="0">
                <a:solidFill>
                  <a:schemeClr val="bg1"/>
                </a:solidFill>
                <a:latin typeface="Segoe Script" panose="020B0504020000000003" pitchFamily="34" charset="0"/>
              </a:rPr>
              <a:t>к государственной итоговой аттестации.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0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советов по написанию сочинения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4056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F2F2F2"/>
                </a:solidFill>
                <a:latin typeface="Segoe Script" panose="020B0504020000000003" pitchFamily="34" charset="0"/>
              </a:rPr>
              <a:t>Выберите тему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. Прочитайте все предложенные темы сочинений и выберите ту из них, в которой вы лучше ориентируетесь. 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F2F2F2"/>
                </a:solidFill>
                <a:latin typeface="Segoe Script" panose="020B0504020000000003" pitchFamily="34" charset="0"/>
              </a:rPr>
              <a:t>Сформулируйте вопросы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, на которые можно дать ответы в ходе рассуждения.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F2F2F2"/>
                </a:solidFill>
                <a:latin typeface="Segoe Script" panose="020B0504020000000003" pitchFamily="34" charset="0"/>
              </a:rPr>
              <a:t>Сформулируйте аргументы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, подтверждения и доказательства своей точки зрения.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Работаем в черновике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. Пишем вступление, выделяя в нем проблемы и вопросы.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Работаем в черновике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. Пишем основную часть. Каждый тезис подкрепляйте аргументами.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Работаем в черновике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. Иногда лучше начать с основного текста, а не с вступления, чтобы в ходе рассуждения более четко сформулировать проблемы, вопросы и ответы на них.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Работаем в черновике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. Вступление и заключении должны быть логически связаны.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Проверьте сочинение в черновике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. Исправьте речевые, орфографические, пунктуационные и другие ошибки. Сочинение следует проверять не менее 2 раз!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>
                <a:solidFill>
                  <a:srgbClr val="808DA0">
                    <a:lumMod val="50000"/>
                  </a:srgbClr>
                </a:solidFill>
                <a:latin typeface="Segoe Script" panose="020B0504020000000003" pitchFamily="34" charset="0"/>
              </a:rPr>
              <a:t>Перепишите сочинение в бланк ответа</a:t>
            </a:r>
            <a:r>
              <a:rPr lang="ru-RU" sz="1600" dirty="0">
                <a:solidFill>
                  <a:srgbClr val="F2F2F2"/>
                </a:solidFill>
                <a:latin typeface="Segoe Script" panose="020B0504020000000003" pitchFamily="34" charset="0"/>
              </a:rPr>
              <a:t>. Проверьте сочинение.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517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cap="all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сообщает,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срок написания итогового сочинения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учебном году -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декабря 202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года.     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Обучающиеся, получившие неудовлетворительный результат «незачет», не явившиеся на итоговое сочинение (изложение) или не завершившие его написание по уважительным причинам, смогут написать сочинение в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сроки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февраля и 5 мая 202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18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800" b="1" dirty="0">
                <a:solidFill>
                  <a:schemeClr val="bg1"/>
                </a:solidFill>
                <a:latin typeface="Segoe Script" panose="020B0504020000000003" pitchFamily="34" charset="0"/>
              </a:rPr>
              <a:t>Время написания итогового сочинения </a:t>
            </a:r>
          </a:p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ru-RU" sz="48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800" b="1" dirty="0">
                <a:solidFill>
                  <a:srgbClr val="FF0000"/>
                </a:solidFill>
                <a:latin typeface="Segoe Script" panose="020B0504020000000003" pitchFamily="34" charset="0"/>
              </a:rPr>
              <a:t>3 часа 55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02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704856" cy="485740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открытых направлений тем итогового сочинения разрабатываются конкретные темы итогового сочинения для каждого часового пояса отдельно.  Экзаменационный комплект включает 5 тем сочинений из закрытого перечня (по одной теме от каждого открытого тематического направления).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14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000" b="1" dirty="0">
                <a:solidFill>
                  <a:schemeClr val="bg1"/>
                </a:solidFill>
                <a:latin typeface="Segoe Script" panose="020B0504020000000003" pitchFamily="34" charset="0"/>
              </a:rPr>
              <a:t>Комплекты тем итогового сочинения для различных регионов станут известны </a:t>
            </a:r>
          </a:p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000" b="1" dirty="0">
                <a:solidFill>
                  <a:schemeClr val="bg1"/>
                </a:solidFill>
                <a:latin typeface="Segoe Script" panose="020B0504020000000003" pitchFamily="34" charset="0"/>
              </a:rPr>
              <a:t>за 15 минут до его начала по местному времени.</a:t>
            </a:r>
          </a:p>
          <a:p>
            <a:pPr algn="ctr"/>
            <a:endParaRPr lang="ru-RU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8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2600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Segoe Script" panose="020B0504020000000003" pitchFamily="34" charset="0"/>
              </a:rPr>
              <a:t>Результатом</a:t>
            </a:r>
          </a:p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800" b="1" dirty="0">
                <a:solidFill>
                  <a:schemeClr val="bg1"/>
                </a:solidFill>
                <a:latin typeface="Segoe Script" panose="020B0504020000000003" pitchFamily="34" charset="0"/>
              </a:rPr>
              <a:t> итогового сочинения</a:t>
            </a:r>
          </a:p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800" b="1" dirty="0">
                <a:solidFill>
                  <a:schemeClr val="bg1"/>
                </a:solidFill>
                <a:latin typeface="Segoe Script" panose="020B0504020000000003" pitchFamily="34" charset="0"/>
              </a:rPr>
              <a:t> будет </a:t>
            </a:r>
          </a:p>
          <a:p>
            <a:pPr marL="0" lvl="0" indent="0" algn="ctr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800" b="1" u="sng" dirty="0">
                <a:solidFill>
                  <a:schemeClr val="bg1"/>
                </a:solidFill>
                <a:latin typeface="Segoe Script" panose="020B0504020000000003" pitchFamily="34" charset="0"/>
              </a:rPr>
              <a:t>«зачет» </a:t>
            </a:r>
            <a:r>
              <a:rPr lang="ru-RU" sz="4800" b="1" dirty="0">
                <a:solidFill>
                  <a:schemeClr val="bg1"/>
                </a:solidFill>
                <a:latin typeface="Segoe Script" panose="020B0504020000000003" pitchFamily="34" charset="0"/>
              </a:rPr>
              <a:t>или </a:t>
            </a:r>
            <a:r>
              <a:rPr lang="ru-RU" sz="4800" b="1" u="sng" dirty="0">
                <a:solidFill>
                  <a:schemeClr val="bg1"/>
                </a:solidFill>
                <a:latin typeface="Segoe Script" panose="020B0504020000000003" pitchFamily="34" charset="0"/>
              </a:rPr>
              <a:t>«незачет».</a:t>
            </a:r>
          </a:p>
          <a:p>
            <a:endParaRPr lang="ru-RU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4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560840" cy="5289451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000" b="1" dirty="0">
                <a:solidFill>
                  <a:schemeClr val="bg1"/>
                </a:solidFill>
                <a:latin typeface="Segoe Script" panose="020B0504020000000003" pitchFamily="34" charset="0"/>
              </a:rPr>
              <a:t>Сочинение оценивается</a:t>
            </a: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000" b="1" dirty="0">
                <a:solidFill>
                  <a:srgbClr val="F9B639">
                    <a:lumMod val="50000"/>
                  </a:srgbClr>
                </a:solidFill>
                <a:latin typeface="Segoe Script" panose="020B0504020000000003" pitchFamily="34" charset="0"/>
              </a:rPr>
              <a:t> </a:t>
            </a:r>
            <a:r>
              <a:rPr lang="ru-RU" sz="2600" dirty="0" smtClean="0">
                <a:solidFill>
                  <a:prstClr val="black"/>
                </a:solidFill>
                <a:latin typeface="Segoe Script" panose="020B0504020000000003" pitchFamily="34" charset="0"/>
              </a:rPr>
              <a:t>по</a:t>
            </a:r>
            <a:r>
              <a:rPr lang="en-US" sz="2600" dirty="0" smtClean="0">
                <a:solidFill>
                  <a:prstClr val="black"/>
                </a:solidFill>
                <a:latin typeface="Segoe Script" panose="020B0504020000000003" pitchFamily="34" charset="0"/>
              </a:rPr>
              <a:t> </a:t>
            </a:r>
            <a:r>
              <a:rPr lang="ru-RU" sz="2600" dirty="0" smtClean="0">
                <a:solidFill>
                  <a:prstClr val="black"/>
                </a:solidFill>
                <a:latin typeface="Segoe Script" panose="020B0504020000000003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Segoe Script" panose="020B0504020000000003" pitchFamily="34" charset="0"/>
              </a:rPr>
              <a:t>двум требованиям </a:t>
            </a:r>
            <a:r>
              <a:rPr lang="ru-RU" sz="2600" dirty="0">
                <a:solidFill>
                  <a:prstClr val="black"/>
                </a:solidFill>
                <a:latin typeface="Segoe Script" panose="020B0504020000000003" pitchFamily="34" charset="0"/>
              </a:rPr>
              <a:t>(объем и самостоятельность) </a:t>
            </a:r>
            <a:r>
              <a:rPr lang="ru-RU" sz="2600" dirty="0" smtClean="0">
                <a:solidFill>
                  <a:prstClr val="black"/>
                </a:solidFill>
                <a:latin typeface="Segoe Script" panose="020B0504020000000003" pitchFamily="34" charset="0"/>
              </a:rPr>
              <a:t>и </a:t>
            </a:r>
            <a:endParaRPr lang="ru-RU" sz="2600" dirty="0">
              <a:solidFill>
                <a:prstClr val="black"/>
              </a:solidFill>
              <a:latin typeface="Segoe Script" panose="020B0504020000000003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4000" b="1" dirty="0">
                <a:solidFill>
                  <a:schemeClr val="bg1"/>
                </a:solidFill>
                <a:latin typeface="Segoe Script" panose="020B0504020000000003" pitchFamily="34" charset="0"/>
              </a:rPr>
              <a:t>пяти критериям </a:t>
            </a:r>
            <a:r>
              <a:rPr lang="ru-RU" sz="2600" dirty="0">
                <a:solidFill>
                  <a:prstClr val="black"/>
                </a:solidFill>
                <a:latin typeface="Segoe Script" panose="020B0504020000000003" pitchFamily="34" charset="0"/>
              </a:rPr>
              <a:t>(«Соответствие теме»; «Аргументация. Привлечение литературного материала»; «Композиция и логика рассуждения»; «Качество письменной речи»; «Грамотность»).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35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«Объем итогового сочинения».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>
                <a:latin typeface="Segoe Script" panose="020B0504020000000003" pitchFamily="34" charset="0"/>
              </a:rPr>
              <a:t>Рекомендуемое количество слов – </a:t>
            </a:r>
            <a:r>
              <a:rPr lang="ru-RU" b="1" dirty="0">
                <a:solidFill>
                  <a:srgbClr val="FF0000"/>
                </a:solidFill>
                <a:latin typeface="Segoe Script" panose="020B0504020000000003" pitchFamily="34" charset="0"/>
              </a:rPr>
              <a:t>от 350.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Segoe Script" panose="020B0504020000000003" pitchFamily="34" charset="0"/>
              </a:rPr>
              <a:t> Максимальное количество слов в сочинении не устанавливается.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u="sng" dirty="0">
                <a:latin typeface="Segoe Script" panose="020B0504020000000003" pitchFamily="34" charset="0"/>
              </a:rPr>
              <a:t>Если в сочинении </a:t>
            </a:r>
            <a:r>
              <a:rPr lang="ru-RU" i="1" u="sng" dirty="0">
                <a:solidFill>
                  <a:srgbClr val="FF0000"/>
                </a:solidFill>
                <a:latin typeface="Segoe Script" panose="020B0504020000000003" pitchFamily="34" charset="0"/>
              </a:rPr>
              <a:t>менее 250 слов </a:t>
            </a:r>
            <a:r>
              <a:rPr lang="ru-RU" dirty="0">
                <a:latin typeface="Segoe Script" panose="020B0504020000000003" pitchFamily="34" charset="0"/>
              </a:rPr>
              <a:t>(в подсчёт включаются все слова, в том числе и служебные), </a:t>
            </a:r>
            <a:r>
              <a:rPr lang="ru-RU" b="1" i="1" u="sng" dirty="0">
                <a:solidFill>
                  <a:srgbClr val="FF0000"/>
                </a:solidFill>
                <a:latin typeface="Segoe Script" panose="020B0504020000000003" pitchFamily="34" charset="0"/>
              </a:rPr>
              <a:t>то выставляется «незачет»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dirty="0">
                <a:latin typeface="Segoe Script" panose="020B0504020000000003" pitchFamily="34" charset="0"/>
              </a:rPr>
              <a:t>за невыполнение требования № 1 и «незачет» за работу в целом (</a:t>
            </a:r>
            <a:r>
              <a:rPr lang="ru-RU" i="1" u="sng" dirty="0">
                <a:latin typeface="Segoe Script" panose="020B0504020000000003" pitchFamily="34" charset="0"/>
              </a:rPr>
              <a:t>такое итоговое сочинение не проверяется </a:t>
            </a:r>
            <a:r>
              <a:rPr lang="ru-RU" i="1" dirty="0">
                <a:latin typeface="Segoe Script" panose="020B0504020000000003" pitchFamily="34" charset="0"/>
              </a:rPr>
              <a:t>по </a:t>
            </a:r>
            <a:r>
              <a:rPr lang="ru-RU" dirty="0">
                <a:latin typeface="Segoe Script" panose="020B0504020000000003" pitchFamily="34" charset="0"/>
              </a:rPr>
              <a:t>требованию № 2 «Самостоятельность написания итогового сочинения (изложения)» и критериям оценивания).</a:t>
            </a:r>
            <a:endParaRPr lang="ru-RU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23193"/>
      </p:ext>
    </p:extLst>
  </p:cSld>
  <p:clrMapOvr>
    <a:masterClrMapping/>
  </p:clrMapOvr>
</p:sld>
</file>

<file path=ppt/theme/theme1.xml><?xml version="1.0" encoding="utf-8"?>
<a:theme xmlns:a="http://schemas.openxmlformats.org/drawingml/2006/main" name="shablon29">
  <a:themeElements>
    <a:clrScheme name="Другая 1">
      <a:dk1>
        <a:srgbClr val="F2F2F2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shablon29</Template>
  <TotalTime>41</TotalTime>
  <Words>575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shablon29</vt:lpstr>
      <vt:lpstr>Подготовка к итоговому сочинению по литературе  2021-2022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Требование № 1</vt:lpstr>
      <vt:lpstr>Требование № 2.</vt:lpstr>
      <vt:lpstr>Критерии оценивания сочинения.</vt:lpstr>
      <vt:lpstr>Критерии оценивания сочинения.</vt:lpstr>
      <vt:lpstr>Советом по вопросам проведения итогового сочинения в выпускных классах утверждены пять открытых направлений тем сочинения  на 2021-2022 учебный год.</vt:lpstr>
      <vt:lpstr>Презентация PowerPoint</vt:lpstr>
      <vt:lpstr>Произведения </vt:lpstr>
      <vt:lpstr>Презентация PowerPoint</vt:lpstr>
      <vt:lpstr>Презентация PowerPoint</vt:lpstr>
      <vt:lpstr>Презентация PowerPoint</vt:lpstr>
      <vt:lpstr>Структура сочинения</vt:lpstr>
      <vt:lpstr>Несколько советов по написанию сочинения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итоговому сочинению по литературе  2021-2022</dc:title>
  <dc:creator>user</dc:creator>
  <cp:lastModifiedBy>user</cp:lastModifiedBy>
  <cp:revision>5</cp:revision>
  <dcterms:created xsi:type="dcterms:W3CDTF">2021-09-01T12:38:05Z</dcterms:created>
  <dcterms:modified xsi:type="dcterms:W3CDTF">2021-09-01T13:24:46Z</dcterms:modified>
</cp:coreProperties>
</file>