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69" r:id="rId5"/>
    <p:sldId id="259" r:id="rId6"/>
    <p:sldId id="260" r:id="rId7"/>
    <p:sldId id="270" r:id="rId8"/>
    <p:sldId id="261" r:id="rId9"/>
    <p:sldId id="262" r:id="rId10"/>
    <p:sldId id="271" r:id="rId11"/>
    <p:sldId id="263" r:id="rId12"/>
    <p:sldId id="264" r:id="rId13"/>
    <p:sldId id="272" r:id="rId14"/>
    <p:sldId id="265" r:id="rId15"/>
    <p:sldId id="266" r:id="rId16"/>
    <p:sldId id="273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0EDBA-AC43-47DA-8EAE-DDF9AD630A7A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16C5C-3D5A-4FCB-9773-7966BE5D59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407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16C5C-3D5A-4FCB-9773-7966BE5D598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8F61-1CB2-4824-9961-5F2174991A29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3043C6-ECAC-41EC-A0E3-AF161382B2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8F61-1CB2-4824-9961-5F2174991A29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43C6-ECAC-41EC-A0E3-AF161382B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8F61-1CB2-4824-9961-5F2174991A29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43C6-ECAC-41EC-A0E3-AF161382B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8F61-1CB2-4824-9961-5F2174991A29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43C6-ECAC-41EC-A0E3-AF161382B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8F61-1CB2-4824-9961-5F2174991A29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43C6-ECAC-41EC-A0E3-AF161382B2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8F61-1CB2-4824-9961-5F2174991A29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43C6-ECAC-41EC-A0E3-AF161382B2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8F61-1CB2-4824-9961-5F2174991A29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43C6-ECAC-41EC-A0E3-AF161382B2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8F61-1CB2-4824-9961-5F2174991A29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43C6-ECAC-41EC-A0E3-AF161382B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8F61-1CB2-4824-9961-5F2174991A29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43C6-ECAC-41EC-A0E3-AF161382B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8F61-1CB2-4824-9961-5F2174991A29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43C6-ECAC-41EC-A0E3-AF161382B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8F61-1CB2-4824-9961-5F2174991A29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043C6-ECAC-41EC-A0E3-AF161382B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FBB8F61-1CB2-4824-9961-5F2174991A29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03043C6-ECAC-41EC-A0E3-AF161382B2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relasko.ru/forum/66-46311-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relasko.ru/forum/66-46311-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10175642_3811019?z=photo-10175642_457380573/wall-10175642_3811019" TargetMode="External"/><Relationship Id="rId2" Type="http://schemas.openxmlformats.org/officeDocument/2006/relationships/hyperlink" Target="https://relasko.ru/forum/66-46315-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trekon.ru/podgotovka/k-itogovomu-sochineniyu/napravleniya-2021-2022-goda-kommentarij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relasko.ru/forum/66-46311-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elasko.ru/forum/66-46311-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relasko.ru/forum/66-46311-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Фото осенняя дорога лес трасса - бесплатные картинки на Fonw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338848" cy="553953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115616" y="1268760"/>
            <a:ext cx="7072362" cy="4664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bg1"/>
                </a:solidFill>
              </a:rPr>
              <a:t>Готовимся  </a:t>
            </a:r>
            <a:r>
              <a:rPr lang="ru-RU" dirty="0" smtClean="0">
                <a:solidFill>
                  <a:schemeClr val="bg1"/>
                </a:solidFill>
              </a:rPr>
              <a:t>к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итоговому сочинению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2021-2022 учебный год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/>
          <a:lstStyle/>
          <a:p>
            <a:r>
              <a:rPr lang="ru-RU" sz="4000" b="1" dirty="0" smtClean="0"/>
              <a:t>Литература к направлению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85000" lnSpcReduction="20000"/>
          </a:bodyPr>
          <a:lstStyle/>
          <a:p>
            <a:pPr algn="just" fontAlgn="base"/>
            <a:r>
              <a:rPr lang="ru-RU" dirty="0" smtClean="0">
                <a:solidFill>
                  <a:schemeClr val="tx1"/>
                </a:solidFill>
                <a:latin typeface="+mn-lt"/>
              </a:rPr>
              <a:t>Это направление итогового сочинения тоже очень конкретное и понятное, благо чётко очерчен  круг литературы, по которому стоит готовиться. Тематика тоже ясна: в формулировках мы встретим такие понятия, как вина, совесть, правосудие, раскаяние. Мы будем сами судить героев и выносить приговоры в </a:t>
            </a:r>
            <a:r>
              <a:rPr lang="ru-RU" dirty="0" err="1" smtClean="0">
                <a:solidFill>
                  <a:schemeClr val="tx1"/>
                </a:solidFill>
                <a:latin typeface="+mn-lt"/>
              </a:rPr>
              <a:t>микровыводах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. Эти темы, вероятно, будут самыми интересными и живыми, ведь они подразумевают любимое нами противопоставление двух понятий, конфликт сторон. Поэтому так легко составить приблизительный список литературы для этого направления.</a:t>
            </a:r>
          </a:p>
          <a:p>
            <a:pPr algn="just" fontAlgn="base"/>
            <a:r>
              <a:rPr lang="ru-RU" dirty="0" smtClean="0">
                <a:solidFill>
                  <a:schemeClr val="tx1"/>
                </a:solidFill>
                <a:latin typeface="+mn-lt"/>
              </a:rPr>
              <a:t>Для раскрытия этого направления нам понадобятся такие книги, как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«Шинель», «Мёртвые души», «Герой нашего времени», «Война и мир», «Капитанская дочка», «Дубровский», «Тарас </a:t>
            </a:r>
            <a:r>
              <a:rPr lang="ru-RU" dirty="0" err="1" smtClean="0">
                <a:solidFill>
                  <a:srgbClr val="FF0000"/>
                </a:solidFill>
                <a:latin typeface="+mn-lt"/>
              </a:rPr>
              <a:t>Бульба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», «Песня про купца Калашникова».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Конечно,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роман Достоевского «Преступление и наказание»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— это тоже наша тема. Но не забудьте и про другие книги, чтобы не стать заложником одного сюжета, где может не оказаться того примера, который нужен. В наших подборках аргументов будут разнообразные примеры, так что не забудьте с ними ознакомиться.</a:t>
            </a:r>
          </a:p>
          <a:p>
            <a:pPr algn="just"/>
            <a:endParaRPr lang="ru-RU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E3zT_qVWYa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88640"/>
            <a:ext cx="7416824" cy="613596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9148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hlinkClick r:id="rId2"/>
              </a:rPr>
              <a:t>Примерные  темы</a:t>
            </a:r>
            <a:r>
              <a:rPr lang="ru-RU" sz="3600" b="1" i="1" dirty="0" smtClean="0">
                <a:hlinkClick r:id="rId2"/>
              </a:rPr>
              <a:t> </a:t>
            </a:r>
            <a:r>
              <a:rPr lang="ru-RU" sz="3600" b="1" i="1" dirty="0" smtClean="0">
                <a:hlinkClick r:id="rId2"/>
              </a:rPr>
              <a:t>сочинений...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>
                <a:solidFill>
                  <a:schemeClr val="tx1"/>
                </a:solidFill>
                <a:latin typeface="+mn-lt"/>
              </a:rPr>
              <a:t>Какая книга помогла Вам лучше понять себя?</a:t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>Может ли книга помочь в минуту отчаяния?</a:t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>Какое произведение искусства Вы можете назвать великим?</a:t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>Чтение какой книги потребовало от Вас душевной работы?</a:t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>Какое произведение вы бы хотели экранизировать?</a:t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>Какие произведения искусства делают вас счастливым?</a:t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>Какую книгу вы бы прочитали своим детям?</a:t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>Кто из современных писателей Вам особенно близок?</a:t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>Какое место литература занимает в Вашей жизни?</a:t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>Чего я жду от новой книги?</a:t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>Книги моего детства.</a:t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>Способна ли книга сделать человека лучше?</a:t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>Какую книгу Вам хотелось бы перечитать?</a:t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>Какая тема в литературе кажется Вам вечной?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5496"/>
          </a:xfrm>
        </p:spPr>
        <p:txBody>
          <a:bodyPr/>
          <a:lstStyle/>
          <a:p>
            <a:r>
              <a:rPr lang="ru-RU" sz="3200" b="1" dirty="0" smtClean="0"/>
              <a:t>Литература к направлению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7500" lnSpcReduction="20000"/>
          </a:bodyPr>
          <a:lstStyle/>
          <a:p>
            <a:pPr algn="just" fontAlgn="base"/>
            <a:r>
              <a:rPr lang="ru-RU" dirty="0" smtClean="0">
                <a:solidFill>
                  <a:schemeClr val="tx1"/>
                </a:solidFill>
                <a:latin typeface="+mn-lt"/>
              </a:rPr>
              <a:t>Самое расплывчатое и абстрактное направление, в котором  может быть всё что угодно. Подготовка к нему максимально затруднена тем, что совсем неясно, какие по нему  будут  темы. Никаких рамок  и границ для фантазии здесь нет. Можно поставить какой угодно вопрос, косвенно связанный с искусством  и его восприятием. Остается надеяться, что комментарии ФИПИ помогут конкретизировать данное направление и сузить круг поиска. </a:t>
            </a:r>
          </a:p>
          <a:p>
            <a:pPr algn="just" fontAlgn="base"/>
            <a:r>
              <a:rPr lang="ru-RU" dirty="0" smtClean="0">
                <a:solidFill>
                  <a:schemeClr val="tx1"/>
                </a:solidFill>
                <a:latin typeface="+mn-lt"/>
              </a:rPr>
              <a:t>«Книга (музыка, спектакль, фильм) — про меня» — что это может быть? Скорее всего, темы будут об искусстве. Они будут  ориентированы на Вас и Ваши пристрастия. Возможно, вопросы будут касаться Ваших личных взглядов на эти сферы: Что читает молодежь? Какие книги о своей эпохе Вы бы посоветовали потомкам? Лучшая отечественная пьеса — какая она? Вот такие формулировки вполне могут быть в рамках такого скользкого направления. Что читать? Лучше обратить внимание на литературу, где поднимается тема искусства: 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Н.В. Гоголь «Портрет»,  Л.Н. Толстой «Анна Каренина»,  А.И. Куприн «Тапер», «Гранатовый браслет», А.Н. Островский «Лес», А.М. Горький «На дне»,  </a:t>
            </a:r>
            <a:r>
              <a:rPr lang="ru-RU" dirty="0" err="1" smtClean="0">
                <a:solidFill>
                  <a:srgbClr val="FF0000"/>
                </a:solidFill>
                <a:latin typeface="+mn-lt"/>
              </a:rPr>
              <a:t>М.Е.Салтыков-Щедрин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 «Господа Головлевы»,  А.П. Чехов «Чайка», «</a:t>
            </a:r>
            <a:r>
              <a:rPr lang="ru-RU" dirty="0" err="1" smtClean="0">
                <a:solidFill>
                  <a:srgbClr val="FF0000"/>
                </a:solidFill>
                <a:latin typeface="+mn-lt"/>
              </a:rPr>
              <a:t>Ионыч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» и т.д.</a:t>
            </a:r>
          </a:p>
          <a:p>
            <a:pPr algn="just"/>
            <a:endParaRPr lang="ru-RU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y8jD8dK10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88640"/>
            <a:ext cx="7416824" cy="613596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750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hlinkClick r:id="rId2"/>
              </a:rPr>
              <a:t>Примерные темы</a:t>
            </a:r>
            <a:r>
              <a:rPr lang="ru-RU" sz="3200" b="1" i="1" dirty="0" smtClean="0">
                <a:hlinkClick r:id="rId2"/>
              </a:rPr>
              <a:t> </a:t>
            </a:r>
            <a:r>
              <a:rPr lang="ru-RU" sz="3200" b="1" i="1" dirty="0" smtClean="0">
                <a:hlinkClick r:id="rId2"/>
              </a:rPr>
              <a:t>сочинений...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>
                <a:solidFill>
                  <a:schemeClr val="tx1"/>
                </a:solidFill>
                <a:latin typeface="+mn-lt"/>
              </a:rPr>
              <a:t>Какими вопросами должен задаваться настоящий гражданин своей страны?</a:t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>Может ли государство быть справедливым ко всем?</a:t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>Возможно ли всеобщее счастье?</a:t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>Какие социальные пороки влияют на общество, на жизнь людей?</a:t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>Возможно ли абсолютная справедливость?</a:t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>Почему важно помогать тем, кому трудно?</a:t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>Как человек может сделать мир вокруг себя лучше?</a:t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>Какие противоречия народной жизни и народного сознания отразил Некрасов в «Кому на Руси жить хорошо»?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35496"/>
          </a:xfrm>
        </p:spPr>
        <p:txBody>
          <a:bodyPr/>
          <a:lstStyle/>
          <a:p>
            <a:r>
              <a:rPr lang="ru-RU" sz="3200" b="1" dirty="0" smtClean="0"/>
              <a:t>Литература к направлению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85000" lnSpcReduction="20000"/>
          </a:bodyPr>
          <a:lstStyle/>
          <a:p>
            <a:pPr algn="just" fontAlgn="base"/>
            <a:r>
              <a:rPr lang="ru-RU" dirty="0" smtClean="0">
                <a:solidFill>
                  <a:schemeClr val="tx1"/>
                </a:solidFill>
                <a:latin typeface="+mn-lt"/>
              </a:rPr>
              <a:t>Выпускнику этого года   с данным направлением  почти что повезло: конкретное, без излишеств и даже на злобу дня. Понятно, какие книги стоит освежить в памяти, какие события упомянуть. Темы будут близки каждому, что интересуется российскими реалиями и их политической оценкой. Молодым людям будет увлекательно высказать свое мнение на этот счёт. Правда, увлекаться не стоит, чтобы не выйти за рамки формулировки. Понятно, что здесь мы будем иметь дело с социальной проблематикой: общественные проблемы России, место молодежи в политике, будущее страны — всё это будет на экзамене в том или ином виде.</a:t>
            </a:r>
          </a:p>
          <a:p>
            <a:pPr algn="just" fontAlgn="base"/>
            <a:r>
              <a:rPr lang="ru-RU" dirty="0" smtClean="0">
                <a:solidFill>
                  <a:schemeClr val="tx1"/>
                </a:solidFill>
                <a:latin typeface="+mn-lt"/>
              </a:rPr>
              <a:t>Какие книги лучше доставать с полок? Кроме репертуара Некрасова (а там подходит почти всё), стоит почитать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Достоевского, Толстого, Лескова, Горького, Шолохова, Тургенева.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Нужны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социально-политические произведения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, а не любовные линии, так что сосредоточимся на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«Войне и мире», «Преступлении и наказании», «Тихом Доне», «Левше», «Отцах и детях».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У Лескова, кстати, много небольших, но очень ярких и показательных произведений на эту тему.</a:t>
            </a:r>
          </a:p>
          <a:p>
            <a:pPr algn="just"/>
            <a:endParaRPr lang="ru-RU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Использованные материалы: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7859216" cy="3993307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hlinkClick r:id="rId2"/>
              </a:rPr>
              <a:t>https://relasko.ru/forum/66-46315-1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hlinkClick r:id="rId3"/>
              </a:rPr>
              <a:t>https://vk.com/wall-10175642_3811019?z=photo-10175642_457380573%2Fwall-10175642_3811019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en-US" dirty="0" smtClean="0">
                <a:latin typeface="+mn-lt"/>
                <a:hlinkClick r:id="rId4"/>
              </a:rPr>
              <a:t>https://litrekon.ru/podgotovka/k-itogovomu-sochineniyu/napravleniya-2021-2022-goda-kommentarij/</a:t>
            </a:r>
            <a:endParaRPr lang="ru-RU" dirty="0" smtClean="0">
              <a:latin typeface="+mn-lt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+mn-lt"/>
              </a:rPr>
              <a:t>https://fonwall.ru/wallpaper/osennyaya-doroga-les-trassa-asfalt.html</a:t>
            </a:r>
            <a:endParaRPr lang="ru-RU" dirty="0">
              <a:solidFill>
                <a:srgbClr val="00B0F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rT8888BNt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88640"/>
            <a:ext cx="7632848" cy="613596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62356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hlinkClick r:id="rId2"/>
              </a:rPr>
              <a:t> </a:t>
            </a:r>
            <a:r>
              <a:rPr lang="ru-RU" sz="4400" b="1" i="1" dirty="0" smtClean="0">
                <a:hlinkClick r:id="rId2"/>
              </a:rPr>
              <a:t>Темы  сочинений</a:t>
            </a:r>
            <a:r>
              <a:rPr lang="ru-RU" sz="4400" b="1" i="1" dirty="0" smtClean="0">
                <a:hlinkClick r:id="rId2"/>
              </a:rPr>
              <a:t>...</a:t>
            </a:r>
            <a:endParaRPr lang="ru-RU" sz="4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124744"/>
            <a:ext cx="8186766" cy="518457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i="1" dirty="0"/>
              <a:t/>
            </a:r>
            <a:br>
              <a:rPr lang="ru-RU" b="1" i="1" dirty="0"/>
            </a:br>
            <a:r>
              <a:rPr lang="ru-RU" sz="3400" b="1" i="1" dirty="0" smtClean="0">
                <a:solidFill>
                  <a:schemeClr val="tx1"/>
                </a:solidFill>
              </a:rPr>
              <a:t>Можно ли утверждать, что жизненный путь – это постоянный выбор?</a:t>
            </a:r>
            <a:br>
              <a:rPr lang="ru-RU" sz="3400" b="1" i="1" dirty="0" smtClean="0">
                <a:solidFill>
                  <a:schemeClr val="tx1"/>
                </a:solidFill>
              </a:rPr>
            </a:br>
            <a:r>
              <a:rPr lang="ru-RU" sz="3400" b="1" i="1" dirty="0" smtClean="0">
                <a:solidFill>
                  <a:schemeClr val="tx1"/>
                </a:solidFill>
              </a:rPr>
              <a:t/>
            </a:r>
            <a:br>
              <a:rPr lang="ru-RU" sz="3400" b="1" i="1" dirty="0" smtClean="0">
                <a:solidFill>
                  <a:schemeClr val="tx1"/>
                </a:solidFill>
              </a:rPr>
            </a:br>
            <a:r>
              <a:rPr lang="ru-RU" sz="3400" b="1" i="1" dirty="0" smtClean="0">
                <a:solidFill>
                  <a:schemeClr val="tx1"/>
                </a:solidFill>
              </a:rPr>
              <a:t>Важно ли, идя по жизни вперёд, оглядываться на пройденную дорогу?</a:t>
            </a:r>
            <a:br>
              <a:rPr lang="ru-RU" sz="3400" b="1" i="1" dirty="0" smtClean="0">
                <a:solidFill>
                  <a:schemeClr val="tx1"/>
                </a:solidFill>
              </a:rPr>
            </a:br>
            <a:r>
              <a:rPr lang="ru-RU" sz="3400" b="1" i="1" dirty="0" smtClean="0">
                <a:solidFill>
                  <a:schemeClr val="tx1"/>
                </a:solidFill>
              </a:rPr>
              <a:t/>
            </a:r>
            <a:br>
              <a:rPr lang="ru-RU" sz="3400" b="1" i="1" dirty="0" smtClean="0">
                <a:solidFill>
                  <a:schemeClr val="tx1"/>
                </a:solidFill>
              </a:rPr>
            </a:br>
            <a:r>
              <a:rPr lang="ru-RU" sz="3400" b="1" i="1" dirty="0" smtClean="0">
                <a:solidFill>
                  <a:schemeClr val="tx1"/>
                </a:solidFill>
              </a:rPr>
              <a:t>Какие ориентиры помогают не заблудиться на жизненном пути?</a:t>
            </a:r>
            <a:br>
              <a:rPr lang="ru-RU" sz="3400" b="1" i="1" dirty="0" smtClean="0">
                <a:solidFill>
                  <a:schemeClr val="tx1"/>
                </a:solidFill>
              </a:rPr>
            </a:br>
            <a:r>
              <a:rPr lang="ru-RU" sz="3400" b="1" i="1" dirty="0" smtClean="0">
                <a:solidFill>
                  <a:schemeClr val="tx1"/>
                </a:solidFill>
              </a:rPr>
              <a:t/>
            </a:r>
            <a:br>
              <a:rPr lang="ru-RU" sz="3400" b="1" i="1" dirty="0" smtClean="0">
                <a:solidFill>
                  <a:schemeClr val="tx1"/>
                </a:solidFill>
              </a:rPr>
            </a:br>
            <a:r>
              <a:rPr lang="ru-RU" sz="3400" b="1" i="1" dirty="0" smtClean="0">
                <a:solidFill>
                  <a:schemeClr val="tx1"/>
                </a:solidFill>
              </a:rPr>
              <a:t>Какой может быть «дорога к себе»?</a:t>
            </a:r>
            <a:br>
              <a:rPr lang="ru-RU" sz="3400" b="1" i="1" dirty="0" smtClean="0">
                <a:solidFill>
                  <a:schemeClr val="tx1"/>
                </a:solidFill>
              </a:rPr>
            </a:br>
            <a:r>
              <a:rPr lang="ru-RU" sz="3400" b="1" i="1" dirty="0" smtClean="0">
                <a:solidFill>
                  <a:schemeClr val="tx1"/>
                </a:solidFill>
              </a:rPr>
              <a:t/>
            </a:r>
            <a:br>
              <a:rPr lang="ru-RU" sz="3400" b="1" i="1" dirty="0" smtClean="0">
                <a:solidFill>
                  <a:schemeClr val="tx1"/>
                </a:solidFill>
              </a:rPr>
            </a:br>
            <a:r>
              <a:rPr lang="ru-RU" sz="3400" b="1" i="1" dirty="0" smtClean="0">
                <a:solidFill>
                  <a:schemeClr val="tx1"/>
                </a:solidFill>
              </a:rPr>
              <a:t>Почему важно самому выбрать жизненный путь?</a:t>
            </a:r>
            <a:br>
              <a:rPr lang="ru-RU" sz="3400" b="1" i="1" dirty="0" smtClean="0">
                <a:solidFill>
                  <a:schemeClr val="tx1"/>
                </a:solidFill>
              </a:rPr>
            </a:br>
            <a:r>
              <a:rPr lang="ru-RU" sz="3400" b="1" i="1" dirty="0" smtClean="0">
                <a:solidFill>
                  <a:schemeClr val="tx1"/>
                </a:solidFill>
              </a:rPr>
              <a:t/>
            </a:r>
            <a:br>
              <a:rPr lang="ru-RU" sz="3400" b="1" i="1" dirty="0" smtClean="0">
                <a:solidFill>
                  <a:schemeClr val="tx1"/>
                </a:solidFill>
              </a:rPr>
            </a:br>
            <a:r>
              <a:rPr lang="ru-RU" sz="3400" b="1" i="1" dirty="0" smtClean="0">
                <a:solidFill>
                  <a:schemeClr val="tx1"/>
                </a:solidFill>
              </a:rPr>
              <a:t>Дорога к себе: взлёты и падения.</a:t>
            </a:r>
            <a:br>
              <a:rPr lang="ru-RU" sz="3400" b="1" i="1" dirty="0" smtClean="0">
                <a:solidFill>
                  <a:schemeClr val="tx1"/>
                </a:solidFill>
              </a:rPr>
            </a:br>
            <a:r>
              <a:rPr lang="ru-RU" sz="3400" b="1" i="1" dirty="0" smtClean="0">
                <a:solidFill>
                  <a:schemeClr val="tx1"/>
                </a:solidFill>
              </a:rPr>
              <a:t/>
            </a:r>
            <a:br>
              <a:rPr lang="ru-RU" sz="3400" b="1" i="1" dirty="0" smtClean="0">
                <a:solidFill>
                  <a:schemeClr val="tx1"/>
                </a:solidFill>
              </a:rPr>
            </a:br>
            <a:r>
              <a:rPr lang="ru-RU" sz="3400" b="1" i="1" dirty="0" smtClean="0">
                <a:solidFill>
                  <a:schemeClr val="tx1"/>
                </a:solidFill>
              </a:rPr>
              <a:t>Что значит идти по жизни своей дорогой?</a:t>
            </a:r>
            <a:br>
              <a:rPr lang="ru-RU" sz="3400" b="1" i="1" dirty="0" smtClean="0">
                <a:solidFill>
                  <a:schemeClr val="tx1"/>
                </a:solidFill>
              </a:rPr>
            </a:br>
            <a:r>
              <a:rPr lang="ru-RU" sz="3400" b="1" i="1" dirty="0" smtClean="0">
                <a:solidFill>
                  <a:schemeClr val="tx1"/>
                </a:solidFill>
              </a:rPr>
              <a:t/>
            </a:r>
            <a:br>
              <a:rPr lang="ru-RU" sz="3400" b="1" i="1" dirty="0" smtClean="0">
                <a:solidFill>
                  <a:schemeClr val="tx1"/>
                </a:solidFill>
              </a:rPr>
            </a:br>
            <a:r>
              <a:rPr lang="ru-RU" sz="3400" b="1" i="1" dirty="0" smtClean="0">
                <a:solidFill>
                  <a:schemeClr val="tx1"/>
                </a:solidFill>
              </a:rPr>
              <a:t>Выбор пути как жизненная проблема.</a:t>
            </a:r>
            <a:br>
              <a:rPr lang="ru-RU" sz="3400" b="1" i="1" dirty="0" smtClean="0">
                <a:solidFill>
                  <a:schemeClr val="tx1"/>
                </a:solidFill>
              </a:rPr>
            </a:br>
            <a:r>
              <a:rPr lang="ru-RU" sz="3400" b="1" i="1" dirty="0" smtClean="0">
                <a:solidFill>
                  <a:schemeClr val="tx1"/>
                </a:solidFill>
              </a:rPr>
              <a:t/>
            </a:r>
            <a:br>
              <a:rPr lang="ru-RU" sz="3400" b="1" i="1" dirty="0" smtClean="0">
                <a:solidFill>
                  <a:schemeClr val="tx1"/>
                </a:solidFill>
              </a:rPr>
            </a:br>
            <a:r>
              <a:rPr lang="ru-RU" sz="3400" b="1" i="1" dirty="0" smtClean="0">
                <a:solidFill>
                  <a:schemeClr val="tx1"/>
                </a:solidFill>
              </a:rPr>
              <a:t>Как путешествия обогащают человека?</a:t>
            </a:r>
            <a:br>
              <a:rPr lang="ru-RU" sz="3400" b="1" i="1" dirty="0" smtClean="0">
                <a:solidFill>
                  <a:schemeClr val="tx1"/>
                </a:solidFill>
              </a:rPr>
            </a:br>
            <a:r>
              <a:rPr lang="ru-RU" sz="3400" b="1" i="1" dirty="0" smtClean="0">
                <a:solidFill>
                  <a:schemeClr val="tx1"/>
                </a:solidFill>
              </a:rPr>
              <a:t/>
            </a:r>
            <a:br>
              <a:rPr lang="ru-RU" sz="3400" b="1" i="1" dirty="0" smtClean="0">
                <a:solidFill>
                  <a:schemeClr val="tx1"/>
                </a:solidFill>
              </a:rPr>
            </a:br>
            <a:r>
              <a:rPr lang="ru-RU" sz="3400" b="1" i="1" dirty="0" smtClean="0">
                <a:solidFill>
                  <a:schemeClr val="tx1"/>
                </a:solidFill>
              </a:rPr>
              <a:t>Путешествие как способ познания окружающего мира и самого себя.</a:t>
            </a:r>
            <a:br>
              <a:rPr lang="ru-RU" sz="3400" b="1" i="1" dirty="0" smtClean="0">
                <a:solidFill>
                  <a:schemeClr val="tx1"/>
                </a:solidFill>
              </a:rPr>
            </a:br>
            <a:r>
              <a:rPr lang="ru-RU" sz="3400" b="1" i="1" dirty="0" smtClean="0">
                <a:solidFill>
                  <a:schemeClr val="tx1"/>
                </a:solidFill>
              </a:rPr>
              <a:t/>
            </a:r>
            <a:br>
              <a:rPr lang="ru-RU" sz="3400" b="1" i="1" dirty="0" smtClean="0">
                <a:solidFill>
                  <a:schemeClr val="tx1"/>
                </a:solidFill>
              </a:rPr>
            </a:br>
            <a:r>
              <a:rPr lang="ru-RU" sz="3400" b="1" i="1" dirty="0" smtClean="0">
                <a:solidFill>
                  <a:schemeClr val="tx1"/>
                </a:solidFill>
              </a:rPr>
              <a:t>Почему говорят: «дорогу осилит идущий»?</a:t>
            </a:r>
            <a:br>
              <a:rPr lang="ru-RU" sz="3400" b="1" i="1" dirty="0" smtClean="0">
                <a:solidFill>
                  <a:schemeClr val="tx1"/>
                </a:solidFill>
              </a:rPr>
            </a:br>
            <a:r>
              <a:rPr lang="ru-RU" sz="3400" b="1" i="1" dirty="0" smtClean="0">
                <a:solidFill>
                  <a:schemeClr val="tx1"/>
                </a:solidFill>
              </a:rPr>
              <a:t/>
            </a:r>
            <a:br>
              <a:rPr lang="ru-RU" sz="3400" b="1" i="1" dirty="0" smtClean="0">
                <a:solidFill>
                  <a:schemeClr val="tx1"/>
                </a:solidFill>
              </a:rPr>
            </a:br>
            <a:r>
              <a:rPr lang="ru-RU" sz="3400" b="1" i="1" dirty="0" smtClean="0">
                <a:solidFill>
                  <a:schemeClr val="tx1"/>
                </a:solidFill>
              </a:rPr>
              <a:t>Какие цели важно преследовать на жизненном пути?</a:t>
            </a:r>
            <a:br>
              <a:rPr lang="ru-RU" sz="3400" b="1" i="1" dirty="0" smtClean="0">
                <a:solidFill>
                  <a:schemeClr val="tx1"/>
                </a:solidFill>
              </a:rPr>
            </a:br>
            <a:r>
              <a:rPr lang="ru-RU" sz="3400" b="1" i="1" dirty="0" smtClean="0">
                <a:solidFill>
                  <a:schemeClr val="tx1"/>
                </a:solidFill>
              </a:rPr>
              <a:t/>
            </a:r>
            <a:br>
              <a:rPr lang="ru-RU" sz="3400" b="1" i="1" dirty="0" smtClean="0">
                <a:solidFill>
                  <a:schemeClr val="tx1"/>
                </a:solidFill>
              </a:rPr>
            </a:br>
            <a:r>
              <a:rPr lang="ru-RU" sz="3400" b="1" i="1" dirty="0" smtClean="0">
                <a:solidFill>
                  <a:schemeClr val="tx1"/>
                </a:solidFill>
              </a:rPr>
              <a:t>Как характер человека влияет на его жизненный путь?</a:t>
            </a:r>
            <a:endParaRPr lang="ru-RU" sz="3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51520"/>
          </a:xfrm>
        </p:spPr>
        <p:txBody>
          <a:bodyPr/>
          <a:lstStyle/>
          <a:p>
            <a:r>
              <a:rPr lang="ru-RU" b="1" dirty="0" smtClean="0"/>
              <a:t>Книги к направлению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Темы в рамках данного направления могут быть не только буквальными (о поездках), но и философскими (о предназначении, жизненном пути). Поэтому важно учесть оба значения слова в подготовке. Очевидно, что нам пригодятся такие книги, как </a:t>
            </a:r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>«Кому на Руси жить хорошо», «Евгений Онегин», «Путешествие из Петербурга в Москву», «Мертвые души», «Капитанская дочка», «Горе от ума», «Война и мир».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Важно учесть весь свой читательский опыт, ведь темы всё ещё остаются непредсказуемыми и коварными. 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UQZo6ayfRJ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9" y="265869"/>
            <a:ext cx="7103142" cy="605873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hlinkClick r:id="rId3"/>
              </a:rPr>
              <a:t>Примерные темы </a:t>
            </a:r>
            <a:r>
              <a:rPr lang="ru-RU" sz="4000" b="1" i="1" dirty="0" smtClean="0">
                <a:hlinkClick r:id="rId3"/>
              </a:rPr>
              <a:t> </a:t>
            </a:r>
            <a:r>
              <a:rPr lang="ru-RU" sz="4000" b="1" i="1" dirty="0" smtClean="0">
                <a:hlinkClick r:id="rId3"/>
              </a:rPr>
              <a:t>сочинений...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dirty="0"/>
              <a:t/>
            </a:r>
            <a:br>
              <a:rPr lang="ru-RU" b="1" dirty="0"/>
            </a:br>
            <a:r>
              <a:rPr lang="ru-RU" i="1" dirty="0" smtClean="0">
                <a:solidFill>
                  <a:schemeClr val="tx1"/>
                </a:solidFill>
                <a:latin typeface="+mn-lt"/>
              </a:rPr>
              <a:t>Как </a:t>
            </a:r>
            <a:r>
              <a:rPr lang="ru-RU" i="1" dirty="0">
                <a:solidFill>
                  <a:schemeClr val="tx1"/>
                </a:solidFill>
                <a:latin typeface="+mn-lt"/>
              </a:rPr>
              <a:t>научные открытия влияют на современное поколение ?</a:t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>Какие опасности таит в себе технический прогресс?</a:t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>Как повлияло развитие технологий современного человека?</a:t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>Можно ли жить лишь сегодняшним днем?</a:t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>Какие возможности появляются у человека с развитием технологий?</a:t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>С какими вызовами сталкивается человек в современном мире?</a:t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>Когда технический прогресс может стать трагедией для человечества?</a:t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>Что значит «разумное использование технологий?»</a:t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>Можно ли утверждать, что с развитием технологий у людей появляется больше времени?</a:t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i="1" dirty="0">
                <a:solidFill>
                  <a:schemeClr val="tx1"/>
                </a:solidFill>
                <a:latin typeface="+mn-lt"/>
              </a:rPr>
            </a:br>
            <a:r>
              <a:rPr lang="ru-RU" i="1" dirty="0">
                <a:solidFill>
                  <a:schemeClr val="tx1"/>
                </a:solidFill>
                <a:latin typeface="+mn-lt"/>
              </a:rPr>
              <a:t>Почему человечество так стремится развивать технологии?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64704"/>
          </a:xfrm>
        </p:spPr>
        <p:txBody>
          <a:bodyPr/>
          <a:lstStyle/>
          <a:p>
            <a:r>
              <a:rPr lang="ru-RU" sz="4000" b="1" dirty="0" smtClean="0"/>
              <a:t>Литература к направлению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55000" lnSpcReduction="20000"/>
          </a:bodyPr>
          <a:lstStyle/>
          <a:p>
            <a:pPr algn="just" fontAlgn="base"/>
            <a:r>
              <a:rPr lang="ru-RU" sz="3300" dirty="0" smtClean="0">
                <a:latin typeface="+mn-lt"/>
              </a:rPr>
              <a:t>Считать цивилизацию трагедией может только пещерный человек, так что не совсем ясно, зачем это слово присутствует в формулировке. Если кто-то так думает, то может смело   отказываться от смартфона, интернета, туалетной бумаги и других  атрибутов цивилизации, которая столь трагична и безысходна. А если серьезно, то в рамках данного направления итогового сочинения 2021-2022 года нужно продемонстрировать знание книг,  где речь идет о научном прогрессе и его влиянии на природу, человека, общество, планету, будущее. А их в школьной программе можно пересчитать по пальцам, так что мы опять будем искать аргументы  и в других источниках.</a:t>
            </a:r>
          </a:p>
          <a:p>
            <a:pPr algn="just" fontAlgn="base"/>
            <a:r>
              <a:rPr lang="ru-RU" sz="3300" dirty="0" smtClean="0">
                <a:latin typeface="+mn-lt"/>
              </a:rPr>
              <a:t>Конечно, на </a:t>
            </a:r>
            <a:r>
              <a:rPr lang="ru-RU" sz="3300" dirty="0" smtClean="0">
                <a:solidFill>
                  <a:srgbClr val="FF0000"/>
                </a:solidFill>
                <a:latin typeface="+mn-lt"/>
              </a:rPr>
              <a:t>труды Руссо и Вальтера </a:t>
            </a:r>
            <a:r>
              <a:rPr lang="ru-RU" sz="3300" dirty="0" smtClean="0">
                <a:latin typeface="+mn-lt"/>
              </a:rPr>
              <a:t>ссылаться совсем  не обязательно. Проблему цивилизации затронул, например, </a:t>
            </a:r>
            <a:r>
              <a:rPr lang="ru-RU" sz="3300" dirty="0" smtClean="0">
                <a:solidFill>
                  <a:srgbClr val="FF0000"/>
                </a:solidFill>
                <a:latin typeface="+mn-lt"/>
              </a:rPr>
              <a:t>М.А. Булгаков в «Собачьем сердце», «Роковых яйцах», «Мастере и Маргарите».</a:t>
            </a:r>
            <a:r>
              <a:rPr lang="ru-RU" sz="3300" dirty="0" smtClean="0">
                <a:latin typeface="+mn-lt"/>
              </a:rPr>
              <a:t> Она же поднимается на страницах </a:t>
            </a:r>
            <a:r>
              <a:rPr lang="ru-RU" sz="3300" dirty="0" smtClean="0">
                <a:solidFill>
                  <a:srgbClr val="FF0000"/>
                </a:solidFill>
                <a:latin typeface="+mn-lt"/>
              </a:rPr>
              <a:t>романа Чернышевского «Что делать?». </a:t>
            </a:r>
            <a:r>
              <a:rPr lang="ru-RU" sz="3300" dirty="0" smtClean="0">
                <a:latin typeface="+mn-lt"/>
              </a:rPr>
              <a:t>Интересен взгляд Шолохова на механизацию хозяйства в </a:t>
            </a:r>
            <a:r>
              <a:rPr lang="ru-RU" sz="3300" dirty="0" smtClean="0">
                <a:solidFill>
                  <a:srgbClr val="FF0000"/>
                </a:solidFill>
                <a:latin typeface="+mn-lt"/>
              </a:rPr>
              <a:t>«Поднятой целине». </a:t>
            </a:r>
          </a:p>
          <a:p>
            <a:pPr algn="just" fontAlgn="base"/>
            <a:r>
              <a:rPr lang="ru-RU" sz="3300" dirty="0" smtClean="0">
                <a:solidFill>
                  <a:srgbClr val="FF0000"/>
                </a:solidFill>
                <a:latin typeface="+mn-lt"/>
              </a:rPr>
              <a:t>В.Г. Распутин «Прощание  с Матёрой».</a:t>
            </a:r>
          </a:p>
          <a:p>
            <a:pPr algn="just" fontAlgn="base"/>
            <a:r>
              <a:rPr lang="ru-RU" sz="3300" dirty="0" smtClean="0">
                <a:latin typeface="+mn-lt"/>
              </a:rPr>
              <a:t>  Если покопаться, можно найти хороший материал и в пределах школьной программы. Но иностранные и отечественные антиутопии тоже нужно включить в свой список.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Z4koskbey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88640"/>
            <a:ext cx="7272808" cy="624078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7504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hlinkClick r:id="rId2"/>
              </a:rPr>
              <a:t>Примерные  темы</a:t>
            </a:r>
            <a:r>
              <a:rPr lang="ru-RU" sz="4000" b="1" i="1" dirty="0" smtClean="0">
                <a:hlinkClick r:id="rId2"/>
              </a:rPr>
              <a:t> </a:t>
            </a:r>
            <a:r>
              <a:rPr lang="ru-RU" sz="4000" b="1" i="1" dirty="0" smtClean="0">
                <a:hlinkClick r:id="rId2"/>
              </a:rPr>
              <a:t>сочинений...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184576"/>
          </a:xfrm>
        </p:spPr>
        <p:txBody>
          <a:bodyPr>
            <a:normAutofit fontScale="55000" lnSpcReduction="20000"/>
          </a:bodyPr>
          <a:lstStyle/>
          <a:p>
            <a:r>
              <a:rPr lang="ru-RU" sz="2800" i="1" dirty="0">
                <a:solidFill>
                  <a:schemeClr val="tx1"/>
                </a:solidFill>
                <a:latin typeface="+mn-lt"/>
              </a:rPr>
              <a:t>В чём разница между ошибкой и преступлением?</a:t>
            </a:r>
            <a:br>
              <a:rPr lang="ru-RU" sz="2800" i="1" dirty="0">
                <a:solidFill>
                  <a:schemeClr val="tx1"/>
                </a:solidFill>
                <a:latin typeface="+mn-lt"/>
              </a:rPr>
            </a:br>
            <a:r>
              <a:rPr lang="ru-RU" sz="2800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800" i="1" dirty="0">
                <a:solidFill>
                  <a:schemeClr val="tx1"/>
                </a:solidFill>
                <a:latin typeface="+mn-lt"/>
              </a:rPr>
            </a:br>
            <a:r>
              <a:rPr lang="ru-RU" sz="2800" i="1" dirty="0">
                <a:solidFill>
                  <a:schemeClr val="tx1"/>
                </a:solidFill>
                <a:latin typeface="+mn-lt"/>
              </a:rPr>
              <a:t>Какую роль играет совесть в жизни человека?</a:t>
            </a:r>
            <a:br>
              <a:rPr lang="ru-RU" sz="2800" i="1" dirty="0">
                <a:solidFill>
                  <a:schemeClr val="tx1"/>
                </a:solidFill>
                <a:latin typeface="+mn-lt"/>
              </a:rPr>
            </a:br>
            <a:r>
              <a:rPr lang="ru-RU" sz="2800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800" i="1" dirty="0">
                <a:solidFill>
                  <a:schemeClr val="tx1"/>
                </a:solidFill>
                <a:latin typeface="+mn-lt"/>
              </a:rPr>
            </a:br>
            <a:r>
              <a:rPr lang="ru-RU" sz="2800" i="1" dirty="0">
                <a:solidFill>
                  <a:schemeClr val="tx1"/>
                </a:solidFill>
                <a:latin typeface="+mn-lt"/>
              </a:rPr>
              <a:t>Важно ли анализировать свои поступки?</a:t>
            </a:r>
            <a:br>
              <a:rPr lang="ru-RU" sz="2800" i="1" dirty="0">
                <a:solidFill>
                  <a:schemeClr val="tx1"/>
                </a:solidFill>
                <a:latin typeface="+mn-lt"/>
              </a:rPr>
            </a:br>
            <a:r>
              <a:rPr lang="ru-RU" sz="2800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800" i="1" dirty="0">
                <a:solidFill>
                  <a:schemeClr val="tx1"/>
                </a:solidFill>
                <a:latin typeface="+mn-lt"/>
              </a:rPr>
            </a:br>
            <a:r>
              <a:rPr lang="ru-RU" sz="2800" i="1" dirty="0">
                <a:solidFill>
                  <a:schemeClr val="tx1"/>
                </a:solidFill>
                <a:latin typeface="+mn-lt"/>
              </a:rPr>
              <a:t>Может ли совесть лгать?</a:t>
            </a:r>
            <a:br>
              <a:rPr lang="ru-RU" sz="2800" i="1" dirty="0">
                <a:solidFill>
                  <a:schemeClr val="tx1"/>
                </a:solidFill>
                <a:latin typeface="+mn-lt"/>
              </a:rPr>
            </a:br>
            <a:r>
              <a:rPr lang="ru-RU" sz="2800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800" i="1" dirty="0">
                <a:solidFill>
                  <a:schemeClr val="tx1"/>
                </a:solidFill>
                <a:latin typeface="+mn-lt"/>
              </a:rPr>
            </a:br>
            <a:r>
              <a:rPr lang="ru-RU" sz="2800" i="1" dirty="0">
                <a:solidFill>
                  <a:schemeClr val="tx1"/>
                </a:solidFill>
                <a:latin typeface="+mn-lt"/>
              </a:rPr>
              <a:t>Возможно ли всегда поступать по совести?</a:t>
            </a:r>
            <a:br>
              <a:rPr lang="ru-RU" sz="2800" i="1" dirty="0">
                <a:solidFill>
                  <a:schemeClr val="tx1"/>
                </a:solidFill>
                <a:latin typeface="+mn-lt"/>
              </a:rPr>
            </a:br>
            <a:r>
              <a:rPr lang="ru-RU" sz="2800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800" i="1" dirty="0">
                <a:solidFill>
                  <a:schemeClr val="tx1"/>
                </a:solidFill>
                <a:latin typeface="+mn-lt"/>
              </a:rPr>
            </a:br>
            <a:r>
              <a:rPr lang="ru-RU" sz="2800" i="1" dirty="0">
                <a:solidFill>
                  <a:schemeClr val="tx1"/>
                </a:solidFill>
                <a:latin typeface="+mn-lt"/>
              </a:rPr>
              <a:t>К чему приводит стремление возвыситься над окружающими?</a:t>
            </a:r>
            <a:br>
              <a:rPr lang="ru-RU" sz="2800" i="1" dirty="0">
                <a:solidFill>
                  <a:schemeClr val="tx1"/>
                </a:solidFill>
                <a:latin typeface="+mn-lt"/>
              </a:rPr>
            </a:br>
            <a:r>
              <a:rPr lang="ru-RU" sz="2800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800" i="1" dirty="0">
                <a:solidFill>
                  <a:schemeClr val="tx1"/>
                </a:solidFill>
                <a:latin typeface="+mn-lt"/>
              </a:rPr>
            </a:br>
            <a:r>
              <a:rPr lang="ru-RU" sz="2800" i="1" dirty="0">
                <a:solidFill>
                  <a:schemeClr val="tx1"/>
                </a:solidFill>
                <a:latin typeface="+mn-lt"/>
              </a:rPr>
              <a:t>Всегда ли можно исправить ошибку?</a:t>
            </a:r>
            <a:br>
              <a:rPr lang="ru-RU" sz="2800" i="1" dirty="0">
                <a:solidFill>
                  <a:schemeClr val="tx1"/>
                </a:solidFill>
                <a:latin typeface="+mn-lt"/>
              </a:rPr>
            </a:br>
            <a:r>
              <a:rPr lang="ru-RU" sz="2800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800" i="1" dirty="0">
                <a:solidFill>
                  <a:schemeClr val="tx1"/>
                </a:solidFill>
                <a:latin typeface="+mn-lt"/>
              </a:rPr>
            </a:br>
            <a:r>
              <a:rPr lang="ru-RU" sz="2800" i="1" dirty="0">
                <a:solidFill>
                  <a:schemeClr val="tx1"/>
                </a:solidFill>
                <a:latin typeface="+mn-lt"/>
              </a:rPr>
              <a:t>Как может совершенное зло повлиять на жизнь человека?</a:t>
            </a:r>
            <a:br>
              <a:rPr lang="ru-RU" sz="2800" i="1" dirty="0">
                <a:solidFill>
                  <a:schemeClr val="tx1"/>
                </a:solidFill>
                <a:latin typeface="+mn-lt"/>
              </a:rPr>
            </a:br>
            <a:r>
              <a:rPr lang="ru-RU" sz="2800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800" i="1" dirty="0">
                <a:solidFill>
                  <a:schemeClr val="tx1"/>
                </a:solidFill>
                <a:latin typeface="+mn-lt"/>
              </a:rPr>
            </a:br>
            <a:r>
              <a:rPr lang="ru-RU" sz="2800" i="1" dirty="0">
                <a:solidFill>
                  <a:schemeClr val="tx1"/>
                </a:solidFill>
                <a:latin typeface="+mn-lt"/>
              </a:rPr>
              <a:t>Можно ли заслужить прощение?</a:t>
            </a:r>
            <a:br>
              <a:rPr lang="ru-RU" sz="2800" i="1" dirty="0">
                <a:solidFill>
                  <a:schemeClr val="tx1"/>
                </a:solidFill>
                <a:latin typeface="+mn-lt"/>
              </a:rPr>
            </a:br>
            <a:r>
              <a:rPr lang="ru-RU" sz="2800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800" i="1" dirty="0">
                <a:solidFill>
                  <a:schemeClr val="tx1"/>
                </a:solidFill>
                <a:latin typeface="+mn-lt"/>
              </a:rPr>
            </a:br>
            <a:r>
              <a:rPr lang="ru-RU" sz="2800" i="1" dirty="0">
                <a:solidFill>
                  <a:schemeClr val="tx1"/>
                </a:solidFill>
                <a:latin typeface="+mn-lt"/>
              </a:rPr>
              <a:t>Можно ли искупить свою вину?</a:t>
            </a:r>
            <a:br>
              <a:rPr lang="ru-RU" sz="2800" i="1" dirty="0">
                <a:solidFill>
                  <a:schemeClr val="tx1"/>
                </a:solidFill>
                <a:latin typeface="+mn-lt"/>
              </a:rPr>
            </a:br>
            <a:r>
              <a:rPr lang="ru-RU" sz="2800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800" i="1" dirty="0">
                <a:solidFill>
                  <a:schemeClr val="tx1"/>
                </a:solidFill>
                <a:latin typeface="+mn-lt"/>
              </a:rPr>
            </a:br>
            <a:r>
              <a:rPr lang="ru-RU" sz="2800" i="1" dirty="0">
                <a:solidFill>
                  <a:schemeClr val="tx1"/>
                </a:solidFill>
                <a:latin typeface="+mn-lt"/>
              </a:rPr>
              <a:t>Какие поступки можно считать непоправимыми?</a:t>
            </a:r>
            <a:br>
              <a:rPr lang="ru-RU" sz="2800" i="1" dirty="0">
                <a:solidFill>
                  <a:schemeClr val="tx1"/>
                </a:solidFill>
                <a:latin typeface="+mn-lt"/>
              </a:rPr>
            </a:br>
            <a:r>
              <a:rPr lang="ru-RU" sz="2800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800" i="1" dirty="0">
                <a:solidFill>
                  <a:schemeClr val="tx1"/>
                </a:solidFill>
                <a:latin typeface="+mn-lt"/>
              </a:rPr>
            </a:br>
            <a:r>
              <a:rPr lang="ru-RU" sz="2800" i="1" dirty="0">
                <a:solidFill>
                  <a:schemeClr val="tx1"/>
                </a:solidFill>
                <a:latin typeface="+mn-lt"/>
              </a:rPr>
              <a:t>Раскаяние в жизни человека.</a:t>
            </a:r>
            <a:br>
              <a:rPr lang="ru-RU" sz="2800" i="1" dirty="0">
                <a:solidFill>
                  <a:schemeClr val="tx1"/>
                </a:solidFill>
                <a:latin typeface="+mn-lt"/>
              </a:rPr>
            </a:br>
            <a:r>
              <a:rPr lang="ru-RU" sz="2800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800" i="1" dirty="0">
                <a:solidFill>
                  <a:schemeClr val="tx1"/>
                </a:solidFill>
                <a:latin typeface="+mn-lt"/>
              </a:rPr>
            </a:br>
            <a:r>
              <a:rPr lang="ru-RU" sz="2800" i="1" dirty="0">
                <a:solidFill>
                  <a:schemeClr val="tx1"/>
                </a:solidFill>
                <a:latin typeface="+mn-lt"/>
              </a:rPr>
              <a:t>Свобода и ответственность в жизни человека.</a:t>
            </a:r>
            <a:r>
              <a:rPr lang="ru-RU" sz="28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+mn-lt"/>
              </a:rPr>
            </a:b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107</TotalTime>
  <Words>963</Words>
  <Application>Microsoft Office PowerPoint</Application>
  <PresentationFormat>Экран (4:3)</PresentationFormat>
  <Paragraphs>34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Исполнительная</vt:lpstr>
      <vt:lpstr>                    Готовимся  к   итоговому сочинению 2021-2022 учебный год   </vt:lpstr>
      <vt:lpstr>Презентация PowerPoint</vt:lpstr>
      <vt:lpstr> Темы  сочинений...</vt:lpstr>
      <vt:lpstr>Книги к направлению</vt:lpstr>
      <vt:lpstr>Презентация PowerPoint</vt:lpstr>
      <vt:lpstr>Примерные темы  сочинений...</vt:lpstr>
      <vt:lpstr>Литература к направлению</vt:lpstr>
      <vt:lpstr>Презентация PowerPoint</vt:lpstr>
      <vt:lpstr>Примерные  темы сочинений...</vt:lpstr>
      <vt:lpstr>Литература к направлению</vt:lpstr>
      <vt:lpstr>Презентация PowerPoint</vt:lpstr>
      <vt:lpstr>Примерные  темы сочинений...</vt:lpstr>
      <vt:lpstr>Литература к направлению</vt:lpstr>
      <vt:lpstr>Презентация PowerPoint</vt:lpstr>
      <vt:lpstr>Примерные темы сочинений...</vt:lpstr>
      <vt:lpstr>Литература к направлению</vt:lpstr>
      <vt:lpstr>Использованные материалы: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user</cp:lastModifiedBy>
  <cp:revision>40</cp:revision>
  <dcterms:created xsi:type="dcterms:W3CDTF">2021-08-31T15:17:29Z</dcterms:created>
  <dcterms:modified xsi:type="dcterms:W3CDTF">2021-09-01T14:07:04Z</dcterms:modified>
</cp:coreProperties>
</file>